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4"/>
  </p:notesMasterIdLst>
  <p:handoutMasterIdLst>
    <p:handoutMasterId r:id="rId65"/>
  </p:handoutMasterIdLst>
  <p:sldIdLst>
    <p:sldId id="714" r:id="rId2"/>
    <p:sldId id="765" r:id="rId3"/>
    <p:sldId id="934" r:id="rId4"/>
    <p:sldId id="1026" r:id="rId5"/>
    <p:sldId id="937" r:id="rId6"/>
    <p:sldId id="938" r:id="rId7"/>
    <p:sldId id="1027" r:id="rId8"/>
    <p:sldId id="939" r:id="rId9"/>
    <p:sldId id="940" r:id="rId10"/>
    <p:sldId id="1028" r:id="rId11"/>
    <p:sldId id="941" r:id="rId12"/>
    <p:sldId id="1029" r:id="rId13"/>
    <p:sldId id="942" r:id="rId14"/>
    <p:sldId id="944" r:id="rId15"/>
    <p:sldId id="1030" r:id="rId16"/>
    <p:sldId id="947" r:id="rId17"/>
    <p:sldId id="1031" r:id="rId18"/>
    <p:sldId id="959" r:id="rId19"/>
    <p:sldId id="962" r:id="rId20"/>
    <p:sldId id="1079" r:id="rId21"/>
    <p:sldId id="1080" r:id="rId22"/>
    <p:sldId id="1081" r:id="rId23"/>
    <p:sldId id="1078" r:id="rId24"/>
    <p:sldId id="1082" r:id="rId25"/>
    <p:sldId id="1083" r:id="rId26"/>
    <p:sldId id="1084" r:id="rId27"/>
    <p:sldId id="1085" r:id="rId28"/>
    <p:sldId id="1086" r:id="rId29"/>
    <p:sldId id="1087" r:id="rId30"/>
    <p:sldId id="1088" r:id="rId31"/>
    <p:sldId id="837" r:id="rId32"/>
    <p:sldId id="1022" r:id="rId33"/>
    <p:sldId id="1089" r:id="rId34"/>
    <p:sldId id="1061" r:id="rId35"/>
    <p:sldId id="1039" r:id="rId36"/>
    <p:sldId id="1040" r:id="rId37"/>
    <p:sldId id="1041" r:id="rId38"/>
    <p:sldId id="1042" r:id="rId39"/>
    <p:sldId id="1044" r:id="rId40"/>
    <p:sldId id="1045" r:id="rId41"/>
    <p:sldId id="1046" r:id="rId42"/>
    <p:sldId id="1032" r:id="rId43"/>
    <p:sldId id="1047" r:id="rId44"/>
    <p:sldId id="1048" r:id="rId45"/>
    <p:sldId id="1049" r:id="rId46"/>
    <p:sldId id="1052" r:id="rId47"/>
    <p:sldId id="1053" r:id="rId48"/>
    <p:sldId id="1054" r:id="rId49"/>
    <p:sldId id="1051" r:id="rId50"/>
    <p:sldId id="1055" r:id="rId51"/>
    <p:sldId id="1056" r:id="rId52"/>
    <p:sldId id="1057" r:id="rId53"/>
    <p:sldId id="1008" r:id="rId54"/>
    <p:sldId id="1058" r:id="rId55"/>
    <p:sldId id="1009" r:id="rId56"/>
    <p:sldId id="1010" r:id="rId57"/>
    <p:sldId id="1020" r:id="rId58"/>
    <p:sldId id="1066" r:id="rId59"/>
    <p:sldId id="1060" r:id="rId60"/>
    <p:sldId id="1059" r:id="rId61"/>
    <p:sldId id="1065" r:id="rId62"/>
    <p:sldId id="1077" r:id="rId63"/>
  </p:sldIdLst>
  <p:sldSz cx="9144000" cy="6858000" type="letter"/>
  <p:notesSz cx="6858000" cy="9144000"/>
  <p:defaultTextStyle>
    <a:defPPr>
      <a:defRPr lang="en-US"/>
    </a:defPPr>
    <a:lvl1pPr algn="ctr" rtl="0" fontAlgn="base">
      <a:spcBef>
        <a:spcPct val="50000"/>
      </a:spcBef>
      <a:spcAft>
        <a:spcPct val="0"/>
      </a:spcAft>
      <a:defRPr sz="1600" b="1" kern="1200">
        <a:solidFill>
          <a:schemeClr val="tx1"/>
        </a:solidFill>
        <a:latin typeface="Arial" charset="0"/>
        <a:ea typeface="+mn-ea"/>
        <a:cs typeface="+mn-cs"/>
      </a:defRPr>
    </a:lvl1pPr>
    <a:lvl2pPr marL="457200" algn="ctr" rtl="0" fontAlgn="base">
      <a:spcBef>
        <a:spcPct val="50000"/>
      </a:spcBef>
      <a:spcAft>
        <a:spcPct val="0"/>
      </a:spcAft>
      <a:defRPr sz="1600" b="1" kern="1200">
        <a:solidFill>
          <a:schemeClr val="tx1"/>
        </a:solidFill>
        <a:latin typeface="Arial" charset="0"/>
        <a:ea typeface="+mn-ea"/>
        <a:cs typeface="+mn-cs"/>
      </a:defRPr>
    </a:lvl2pPr>
    <a:lvl3pPr marL="914400" algn="ctr" rtl="0" fontAlgn="base">
      <a:spcBef>
        <a:spcPct val="50000"/>
      </a:spcBef>
      <a:spcAft>
        <a:spcPct val="0"/>
      </a:spcAft>
      <a:defRPr sz="1600" b="1" kern="1200">
        <a:solidFill>
          <a:schemeClr val="tx1"/>
        </a:solidFill>
        <a:latin typeface="Arial" charset="0"/>
        <a:ea typeface="+mn-ea"/>
        <a:cs typeface="+mn-cs"/>
      </a:defRPr>
    </a:lvl3pPr>
    <a:lvl4pPr marL="1371600" algn="ctr" rtl="0" fontAlgn="base">
      <a:spcBef>
        <a:spcPct val="50000"/>
      </a:spcBef>
      <a:spcAft>
        <a:spcPct val="0"/>
      </a:spcAft>
      <a:defRPr sz="1600" b="1" kern="1200">
        <a:solidFill>
          <a:schemeClr val="tx1"/>
        </a:solidFill>
        <a:latin typeface="Arial" charset="0"/>
        <a:ea typeface="+mn-ea"/>
        <a:cs typeface="+mn-cs"/>
      </a:defRPr>
    </a:lvl4pPr>
    <a:lvl5pPr marL="1828800" algn="ctr" rtl="0" fontAlgn="base">
      <a:spcBef>
        <a:spcPct val="5000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88">
          <p15:clr>
            <a:srgbClr val="A4A3A4"/>
          </p15:clr>
        </p15:guide>
        <p15:guide id="2" pos="2887">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12B"/>
    <a:srgbClr val="000078"/>
    <a:srgbClr val="00DEC9"/>
    <a:srgbClr val="003366"/>
    <a:srgbClr val="C0C0C0"/>
    <a:srgbClr val="DDDDDD"/>
    <a:srgbClr val="DAE3F6"/>
    <a:srgbClr val="2D69B5"/>
    <a:srgbClr val="2D7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673" autoAdjust="0"/>
    <p:restoredTop sz="91383" autoAdjust="0"/>
  </p:normalViewPr>
  <p:slideViewPr>
    <p:cSldViewPr snapToGrid="0">
      <p:cViewPr varScale="1">
        <p:scale>
          <a:sx n="64" d="100"/>
          <a:sy n="64" d="100"/>
        </p:scale>
        <p:origin x="586" y="67"/>
      </p:cViewPr>
      <p:guideLst>
        <p:guide orient="horz" pos="888"/>
        <p:guide pos="28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6314"/>
    </p:cViewPr>
  </p:sorterViewPr>
  <p:notesViewPr>
    <p:cSldViewPr snapToGrid="0">
      <p:cViewPr>
        <p:scale>
          <a:sx n="66" d="100"/>
          <a:sy n="66" d="100"/>
        </p:scale>
        <p:origin x="-1368" y="-60"/>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fld id="{7DAC715B-6E1C-4765-B744-169DA56FED1F}" type="datetime1">
              <a:rPr lang="en-US"/>
              <a:pPr/>
              <a:t>10/13/2022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fld id="{0789A310-CE5C-438D-A5BD-CFDAA13B964A}" type="slidenum">
              <a:rPr lang="en-US"/>
              <a:pPr/>
              <a:t>‹#›</a:t>
            </a:fld>
            <a:endParaRPr lang="en-US"/>
          </a:p>
        </p:txBody>
      </p:sp>
    </p:spTree>
    <p:extLst>
      <p:ext uri="{BB962C8B-B14F-4D97-AF65-F5344CB8AC3E}">
        <p14:creationId xmlns:p14="http://schemas.microsoft.com/office/powerpoint/2010/main" val="154088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fld id="{A632184F-773D-4000-A826-9242D715C55D}" type="slidenum">
              <a:rPr lang="en-US"/>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endParaRPr lang="en-US"/>
          </a:p>
        </p:txBody>
      </p:sp>
      <p:sp>
        <p:nvSpPr>
          <p:cNvPr id="5139"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a:effectLst/>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2415032351"/>
      </p:ext>
    </p:extLst>
  </p:cSld>
  <p:clrMap bg1="lt1" tx1="dk1" bg2="lt2" tx2="dk2" accent1="accent1" accent2="accent2" accent3="accent3" accent4="accent4" accent5="accent5" accent6="accent6" hlink="hlink" folHlink="folHlink"/>
  <p:notesStyle>
    <a:lvl1pPr algn="l" rtl="0" fontAlgn="base">
      <a:lnSpc>
        <a:spcPct val="90000"/>
      </a:lnSpc>
      <a:spcBef>
        <a:spcPct val="30000"/>
      </a:spcBef>
      <a:spcAft>
        <a:spcPct val="0"/>
      </a:spcAft>
      <a:defRPr sz="1600" b="1" kern="1200">
        <a:solidFill>
          <a:schemeClr val="tx1"/>
        </a:solidFill>
        <a:latin typeface="Arial" charset="0"/>
        <a:ea typeface="+mn-ea"/>
        <a:cs typeface="+mn-cs"/>
      </a:defRPr>
    </a:lvl1pPr>
    <a:lvl2pPr marL="190500" algn="l" rtl="0" fontAlgn="base">
      <a:spcBef>
        <a:spcPct val="30000"/>
      </a:spcBef>
      <a:spcAft>
        <a:spcPct val="0"/>
      </a:spcAft>
      <a:defRPr sz="1200" kern="1200">
        <a:solidFill>
          <a:schemeClr val="tx1"/>
        </a:solidFill>
        <a:latin typeface="Times New Roman" pitchFamily="18" charset="0"/>
        <a:ea typeface="+mn-ea"/>
        <a:cs typeface="+mn-cs"/>
      </a:defRPr>
    </a:lvl2pPr>
    <a:lvl3pPr marL="381000" algn="l" rtl="0" fontAlgn="base">
      <a:spcBef>
        <a:spcPct val="30000"/>
      </a:spcBef>
      <a:spcAft>
        <a:spcPct val="0"/>
      </a:spcAft>
      <a:defRPr sz="1200" kern="1200">
        <a:solidFill>
          <a:schemeClr val="tx1"/>
        </a:solidFill>
        <a:latin typeface="Times New Roman" pitchFamily="18" charset="0"/>
        <a:ea typeface="+mn-ea"/>
        <a:cs typeface="+mn-cs"/>
      </a:defRPr>
    </a:lvl3pPr>
    <a:lvl4pPr marL="571500" algn="l" rtl="0" fontAlgn="base">
      <a:spcBef>
        <a:spcPct val="30000"/>
      </a:spcBef>
      <a:spcAft>
        <a:spcPct val="0"/>
      </a:spcAft>
      <a:defRPr sz="1200" kern="1200">
        <a:solidFill>
          <a:schemeClr val="tx1"/>
        </a:solidFill>
        <a:latin typeface="Times New Roman" pitchFamily="18" charset="0"/>
        <a:ea typeface="+mn-ea"/>
        <a:cs typeface="+mn-cs"/>
      </a:defRPr>
    </a:lvl4pPr>
    <a:lvl5pPr marL="7620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121867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3271440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xfrm>
            <a:off x="9250363" y="8776772"/>
            <a:ext cx="546100" cy="184666"/>
          </a:xfrm>
          <a:noFill/>
        </p:spPr>
        <p:txBody>
          <a:bodyPr/>
          <a:lstStyle/>
          <a:p>
            <a:fld id="{28FCA787-6611-4092-8686-6C17D9CCDCB6}" type="slidenum">
              <a:rPr lang="en-US"/>
              <a:pPr/>
              <a:t>20</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3643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9250363" y="8776772"/>
            <a:ext cx="546100" cy="184666"/>
          </a:xfrm>
          <a:noFill/>
        </p:spPr>
        <p:txBody>
          <a:bodyPr/>
          <a:lstStyle/>
          <a:p>
            <a:fld id="{6DFEF76E-6A29-45E5-9538-45E2DEA0E8EF}" type="slidenum">
              <a:rPr lang="en-US"/>
              <a:pPr/>
              <a:t>21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0401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356" name="Picture 1068" descr="McK_logotype_pos_black_small"/>
          <p:cNvPicPr>
            <a:picLocks noChangeAspect="1" noChangeArrowheads="1"/>
          </p:cNvPicPr>
          <p:nvPr/>
        </p:nvPicPr>
        <p:blipFill>
          <a:blip r:embed="rId3" cstate="print"/>
          <a:srcRect/>
          <a:stretch>
            <a:fillRect/>
          </a:stretch>
        </p:blipFill>
        <p:spPr bwMode="auto">
          <a:xfrm>
            <a:off x="6388100" y="576263"/>
            <a:ext cx="2054225" cy="225425"/>
          </a:xfrm>
          <a:prstGeom prst="rect">
            <a:avLst/>
          </a:prstGeom>
          <a:noFill/>
        </p:spPr>
      </p:pic>
      <p:sp>
        <p:nvSpPr>
          <p:cNvPr id="13316" name="doc id"/>
          <p:cNvSpPr>
            <a:spLocks noGrp="1" noChangeArrowheads="1"/>
          </p:cNvSpPr>
          <p:nvPr>
            <p:ph type="ftr" sz="quarter" idx="3"/>
          </p:nvPr>
        </p:nvSpPr>
        <p:spPr/>
        <p:txBody>
          <a:bodyPr/>
          <a:lstStyle>
            <a:lvl1pPr>
              <a:defRPr/>
            </a:lvl1pPr>
          </a:lstStyle>
          <a:p>
            <a:endParaRPr lang="de-DE"/>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grpSp>
        <p:nvGrpSpPr>
          <p:cNvPr id="13354" name="McK Title Elements"/>
          <p:cNvGrpSpPr>
            <a:grpSpLocks/>
          </p:cNvGrpSpPr>
          <p:nvPr/>
        </p:nvGrpSpPr>
        <p:grpSpPr bwMode="auto">
          <a:xfrm>
            <a:off x="2693988" y="2182813"/>
            <a:ext cx="5129212" cy="4602162"/>
            <a:chOff x="1663" y="1348"/>
            <a:chExt cx="3167" cy="2841"/>
          </a:xfrm>
        </p:grpSpPr>
        <p:sp>
          <p:nvSpPr>
            <p:cNvPr id="13331"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VERTRAULICH</a:t>
              </a:r>
            </a:p>
          </p:txBody>
        </p:sp>
        <p:sp>
          <p:nvSpPr>
            <p:cNvPr id="13332" name="McK Document" hidden="1"/>
            <p:cNvSpPr txBox="1">
              <a:spLocks noChangeArrowheads="1"/>
            </p:cNvSpPr>
            <p:nvPr userDrawn="1"/>
          </p:nvSpPr>
          <p:spPr bwMode="auto">
            <a:xfrm>
              <a:off x="1663" y="3049"/>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Dokument</a:t>
              </a:r>
            </a:p>
          </p:txBody>
        </p:sp>
        <p:sp>
          <p:nvSpPr>
            <p:cNvPr id="13333"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Date</a:t>
              </a:r>
            </a:p>
          </p:txBody>
        </p:sp>
        <p:sp>
          <p:nvSpPr>
            <p:cNvPr id="13334"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algn="l" defTabSz="820738" eaLnBrk="0" hangingPunct="0">
                <a:spcBef>
                  <a:spcPct val="0"/>
                </a:spcBef>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3348" name="Rectangle 1060"/>
          <p:cNvSpPr>
            <a:spLocks noChangeArrowheads="1"/>
          </p:cNvSpPr>
          <p:nvPr/>
        </p:nvSpPr>
        <p:spPr bwMode="auto">
          <a:xfrm>
            <a:off x="6388100" y="933450"/>
            <a:ext cx="1419225" cy="138113"/>
          </a:xfrm>
          <a:prstGeom prst="rect">
            <a:avLst/>
          </a:prstGeom>
          <a:noFill/>
          <a:ln w="9525">
            <a:noFill/>
            <a:miter lim="800000"/>
            <a:headEnd/>
            <a:tailEnd/>
          </a:ln>
          <a:effectLst/>
        </p:spPr>
        <p:txBody>
          <a:bodyPr lIns="0" tIns="0" rIns="0" bIns="0">
            <a:spAutoFit/>
          </a:bodyPr>
          <a:lstStyle/>
          <a:p>
            <a:pPr algn="l" defTabSz="933450" eaLnBrk="0" hangingPunct="0">
              <a:spcBef>
                <a:spcPct val="0"/>
              </a:spcBef>
            </a:pPr>
            <a:r>
              <a:rPr lang="en-US" sz="900"/>
              <a:t>Copyright 2001</a:t>
            </a:r>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85B83814-E2BB-4C8E-909A-7E1DD120FB07}" type="slidenum">
              <a:rPr lang="en-US"/>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B7789B0-8D61-4C00-B7AC-CF8C22530C96}" type="slidenum">
              <a:rPr lang="en-US"/>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endParaRPr lang="en-US"/>
          </a:p>
        </p:txBody>
      </p:sp>
      <p:sp>
        <p:nvSpPr>
          <p:cNvPr id="4" name="Footer Placeholder 3"/>
          <p:cNvSpPr>
            <a:spLocks noGrp="1"/>
          </p:cNvSpPr>
          <p:nvPr>
            <p:ph type="ftr" sz="quarter" idx="10"/>
          </p:nvPr>
        </p:nvSpPr>
        <p:spPr>
          <a:xfrm>
            <a:off x="8620125" y="36513"/>
            <a:ext cx="295275" cy="122237"/>
          </a:xfrm>
        </p:spPr>
        <p:txBody>
          <a:bodyPr/>
          <a:lstStyle>
            <a:lvl1pPr>
              <a:defRPr/>
            </a:lvl1pPr>
          </a:lstStyle>
          <a:p>
            <a:endParaRPr lang="de-DE"/>
          </a:p>
        </p:txBody>
      </p:sp>
      <p:sp>
        <p:nvSpPr>
          <p:cNvPr id="5" name="Slide Number Placeholder 4"/>
          <p:cNvSpPr>
            <a:spLocks noGrp="1"/>
          </p:cNvSpPr>
          <p:nvPr>
            <p:ph type="sldNum" sz="quarter" idx="11"/>
          </p:nvPr>
        </p:nvSpPr>
        <p:spPr>
          <a:xfrm>
            <a:off x="7010400" y="6643688"/>
            <a:ext cx="1905000" cy="182562"/>
          </a:xfrm>
        </p:spPr>
        <p:txBody>
          <a:bodyPr/>
          <a:lstStyle>
            <a:lvl1pPr>
              <a:defRPr/>
            </a:lvl1pPr>
          </a:lstStyle>
          <a:p>
            <a:fld id="{668D8EAB-A523-4BEE-BF0C-2861E70A5951}" type="slidenum">
              <a:rPr lang="en-US"/>
              <a:pPr/>
              <a:t>‹#›</a:t>
            </a:fld>
            <a:endParaRPr lang="en-US"/>
          </a:p>
        </p:txBody>
      </p:sp>
    </p:spTree>
  </p:cSld>
  <p:clrMapOvr>
    <a:masterClrMapping/>
  </p:clrMapOvr>
  <p:transition>
    <p:zoom/>
    <p:sndAc>
      <p:end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er Relationship Management Templat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800"/>
            </a:lvl1pPr>
            <a:lvl2pPr>
              <a:defRPr sz="2400"/>
            </a:lvl2pPr>
            <a:lvl3pPr>
              <a:defRPr sz="2200"/>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F0935A-A836-4A39-958A-1A6909D100B3}" type="slidenum">
              <a:rPr lang="en-US"/>
              <a:pPr>
                <a:defRPr/>
              </a:pPr>
              <a:t>‹#›</a:t>
            </a:fld>
            <a:endParaRPr lang="en-US"/>
          </a:p>
        </p:txBody>
      </p:sp>
    </p:spTree>
    <p:extLst>
      <p:ext uri="{BB962C8B-B14F-4D97-AF65-F5344CB8AC3E}">
        <p14:creationId xmlns:p14="http://schemas.microsoft.com/office/powerpoint/2010/main" val="1975806443"/>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F03E32A1-09B7-4C1C-B0A0-08163D90A171}" type="slidenum">
              <a:rPr lang="en-US"/>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81C0EFA-C03E-4277-874F-29949C03C9E4}" type="slidenum">
              <a:rPr lang="en-US"/>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F1B3DFF9-4B26-4D27-939B-7CB3FE961A9D}" type="slidenum">
              <a:rPr lang="en-US"/>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de-DE"/>
          </a:p>
        </p:txBody>
      </p:sp>
      <p:sp>
        <p:nvSpPr>
          <p:cNvPr id="8" name="Slide Number Placeholder 7"/>
          <p:cNvSpPr>
            <a:spLocks noGrp="1"/>
          </p:cNvSpPr>
          <p:nvPr>
            <p:ph type="sldNum" sz="quarter" idx="11"/>
          </p:nvPr>
        </p:nvSpPr>
        <p:spPr/>
        <p:txBody>
          <a:bodyPr/>
          <a:lstStyle>
            <a:lvl1pPr>
              <a:defRPr/>
            </a:lvl1pPr>
          </a:lstStyle>
          <a:p>
            <a:fld id="{D8F87C05-814A-4A76-8BCF-90A1C3499E1A}" type="slidenum">
              <a:rPr lang="en-US"/>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de-DE"/>
          </a:p>
        </p:txBody>
      </p:sp>
      <p:sp>
        <p:nvSpPr>
          <p:cNvPr id="4" name="Slide Number Placeholder 3"/>
          <p:cNvSpPr>
            <a:spLocks noGrp="1"/>
          </p:cNvSpPr>
          <p:nvPr>
            <p:ph type="sldNum" sz="quarter" idx="11"/>
          </p:nvPr>
        </p:nvSpPr>
        <p:spPr/>
        <p:txBody>
          <a:bodyPr/>
          <a:lstStyle>
            <a:lvl1pPr>
              <a:defRPr/>
            </a:lvl1pPr>
          </a:lstStyle>
          <a:p>
            <a:fld id="{5AB9A6F1-46A1-49F9-A22A-C5D2EC32C5E2}" type="slidenum">
              <a:rPr lang="en-US"/>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de-DE"/>
          </a:p>
        </p:txBody>
      </p:sp>
      <p:sp>
        <p:nvSpPr>
          <p:cNvPr id="3" name="Slide Number Placeholder 2"/>
          <p:cNvSpPr>
            <a:spLocks noGrp="1"/>
          </p:cNvSpPr>
          <p:nvPr>
            <p:ph type="sldNum" sz="quarter" idx="11"/>
          </p:nvPr>
        </p:nvSpPr>
        <p:spPr/>
        <p:txBody>
          <a:bodyPr/>
          <a:lstStyle>
            <a:lvl1pPr>
              <a:defRPr/>
            </a:lvl1pPr>
          </a:lstStyle>
          <a:p>
            <a:fld id="{FEDFAEEB-3857-405E-A1A7-BCE9084F7069}" type="slidenum">
              <a:rPr lang="en-US"/>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C7135052-BAF0-44EF-919D-CC86BAD73BBF}" type="slidenum">
              <a:rPr lang="en-US"/>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2301E792-D8C7-4C32-B22F-51D2B1A07AA1}" type="slidenum">
              <a:rPr lang="en-US"/>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defTabSz="912813">
              <a:spcBef>
                <a:spcPct val="0"/>
              </a:spcBef>
              <a:defRPr sz="800" b="0">
                <a:solidFill>
                  <a:srgbClr val="000000"/>
                </a:solidFill>
              </a:defRPr>
            </a:lvl1pPr>
          </a:lstStyle>
          <a:p>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12813">
              <a:spcBef>
                <a:spcPct val="0"/>
              </a:spcBef>
              <a:defRPr sz="1200" b="0">
                <a:solidFill>
                  <a:srgbClr val="000000"/>
                </a:solidFill>
              </a:defRPr>
            </a:lvl1pPr>
          </a:lstStyle>
          <a:p>
            <a:fld id="{1CDDB7EC-155D-49CB-98A3-52828F384662}" type="slidenum">
              <a:rPr lang="en-US"/>
              <a:pPr/>
              <a:t>‹#›</a:t>
            </a:fld>
            <a:endParaRPr lang="en-US"/>
          </a:p>
        </p:txBody>
      </p:sp>
      <p:sp>
        <p:nvSpPr>
          <p:cNvPr id="1026"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96"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algn="l" defTabSz="912813">
                <a:spcBef>
                  <a:spcPct val="0"/>
                </a:spcBef>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algn="l" defTabSz="912813">
                <a:spcBef>
                  <a:spcPct val="0"/>
                </a:spcBef>
                <a:tabLst>
                  <a:tab pos="544513" algn="r"/>
                </a:tabLst>
              </a:pPr>
              <a:r>
                <a:rPr lang="en-US" sz="1200" b="0">
                  <a:solidFill>
                    <a:srgbClr val="000000"/>
                  </a:solidFill>
                </a:rPr>
                <a:t>	*	Footnote</a:t>
              </a:r>
            </a:p>
            <a:p>
              <a:pPr marL="585788" indent="-585788" algn="l" defTabSz="912813">
                <a:spcBef>
                  <a:spcPct val="20000"/>
                </a:spcBef>
                <a:tabLst>
                  <a:tab pos="544513" algn="r"/>
                </a:tabLst>
              </a:pPr>
              <a:r>
                <a:rPr lang="en-US" sz="1200" b="0">
                  <a:solidFill>
                    <a:srgbClr val="000000"/>
                  </a:solidFill>
                </a:rPr>
                <a:t>	Quelle:	Source</a:t>
              </a:r>
            </a:p>
          </p:txBody>
        </p:sp>
      </p:grpSp>
      <p:grpSp>
        <p:nvGrpSpPr>
          <p:cNvPr id="1082"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3"/>
            </a:xfrm>
            <a:prstGeom prst="rect">
              <a:avLst/>
            </a:prstGeom>
            <a:solidFill>
              <a:schemeClr val="accent1"/>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1" name="Rectangle 47" hidden="1"/>
            <p:cNvSpPr>
              <a:spLocks noChangeArrowheads="1"/>
            </p:cNvSpPr>
            <p:nvPr/>
          </p:nvSpPr>
          <p:spPr bwMode="auto">
            <a:xfrm>
              <a:off x="4839" y="595"/>
              <a:ext cx="227" cy="113"/>
            </a:xfrm>
            <a:prstGeom prst="rect">
              <a:avLst/>
            </a:prstGeom>
            <a:solidFill>
              <a:schemeClr val="accent2"/>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72" name="Rectangle 48" hidden="1"/>
            <p:cNvSpPr>
              <a:spLocks noChangeArrowheads="1"/>
            </p:cNvSpPr>
            <p:nvPr/>
          </p:nvSpPr>
          <p:spPr bwMode="auto">
            <a:xfrm>
              <a:off x="4839" y="738"/>
              <a:ext cx="227" cy="113"/>
            </a:xfrm>
            <a:prstGeom prst="rect">
              <a:avLst/>
            </a:prstGeom>
            <a:solidFill>
              <a:schemeClr val="hlink"/>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sndAc>
      <p:endSnd/>
    </p:sndAc>
  </p:transition>
  <p:hf hdr="0" ftr="0" dt="0"/>
  <p:txStyles>
    <p:title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algn="l" defTabSz="912813" rtl="0" fontAlgn="base">
        <a:spcBef>
          <a:spcPct val="0"/>
        </a:spcBef>
        <a:spcAft>
          <a:spcPct val="0"/>
        </a:spcAft>
        <a:buSzPct val="120000"/>
        <a:defRPr sz="16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1600">
          <a:solidFill>
            <a:schemeClr val="tx1"/>
          </a:solidFill>
          <a:latin typeface="+mn-lt"/>
        </a:defRPr>
      </a:lvl2pPr>
      <a:lvl3pPr marL="301625" indent="-152400" algn="l" defTabSz="912813" rtl="0" fontAlgn="base">
        <a:spcBef>
          <a:spcPct val="0"/>
        </a:spcBef>
        <a:spcAft>
          <a:spcPct val="0"/>
        </a:spcAft>
        <a:buChar char="–"/>
        <a:defRPr sz="1600">
          <a:solidFill>
            <a:schemeClr val="tx1"/>
          </a:solidFill>
          <a:latin typeface="+mn-lt"/>
        </a:defRPr>
      </a:lvl3pPr>
      <a:lvl4pPr marL="441325" indent="-138113" algn="l" defTabSz="912813" rtl="0" fontAlgn="base">
        <a:spcBef>
          <a:spcPct val="0"/>
        </a:spcBef>
        <a:spcAft>
          <a:spcPct val="0"/>
        </a:spcAft>
        <a:buSzPct val="8900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4.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jpeg"/><Relationship Id="rId5" Type="http://schemas.openxmlformats.org/officeDocument/2006/relationships/image" Target="../media/image20.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17.jpe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17.jpeg"/><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wmf"/><Relationship Id="rId5" Type="http://schemas.openxmlformats.org/officeDocument/2006/relationships/oleObject" Target="../embeddings/oleObject10.bin"/><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2.bin"/><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0.wmf"/></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wmf"/><Relationship Id="rId5" Type="http://schemas.openxmlformats.org/officeDocument/2006/relationships/oleObject" Target="../embeddings/oleObject15.bin"/><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34.wmf"/><Relationship Id="rId5" Type="http://schemas.openxmlformats.org/officeDocument/2006/relationships/oleObject" Target="../embeddings/oleObject17.bin"/><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10" name="Rectangle 2"/>
          <p:cNvSpPr>
            <a:spLocks noChangeArrowheads="1"/>
          </p:cNvSpPr>
          <p:nvPr/>
        </p:nvSpPr>
        <p:spPr bwMode="invGray">
          <a:xfrm>
            <a:off x="881753" y="1339283"/>
            <a:ext cx="7412038" cy="4266860"/>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1" name="Rectangle 3"/>
          <p:cNvSpPr>
            <a:spLocks noChangeArrowheads="1"/>
          </p:cNvSpPr>
          <p:nvPr/>
        </p:nvSpPr>
        <p:spPr bwMode="auto">
          <a:xfrm>
            <a:off x="1186543" y="1704664"/>
            <a:ext cx="6683828" cy="2452725"/>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a:t>
            </a:r>
          </a:p>
          <a:p>
            <a:pPr algn="l" defTabSz="912813">
              <a:lnSpc>
                <a:spcPct val="110000"/>
              </a:lnSpc>
              <a:spcBef>
                <a:spcPct val="0"/>
              </a:spcBef>
            </a:pPr>
            <a:endParaRPr lang="en-US" sz="1200" dirty="0" smtClean="0">
              <a:solidFill>
                <a:schemeClr val="tx2"/>
              </a:solidFill>
            </a:endParaRPr>
          </a:p>
          <a:p>
            <a:pPr marL="2514600" indent="-2514600" algn="l" defTabSz="912813">
              <a:lnSpc>
                <a:spcPct val="110000"/>
              </a:lnSpc>
              <a:spcBef>
                <a:spcPct val="0"/>
              </a:spcBef>
              <a:tabLst>
                <a:tab pos="2514600" algn="l"/>
              </a:tabLst>
            </a:pPr>
            <a:r>
              <a:rPr lang="en-US" sz="3200" dirty="0" smtClean="0">
                <a:solidFill>
                  <a:schemeClr val="tx2"/>
                </a:solidFill>
              </a:rPr>
              <a:t>SESSION 13:</a:t>
            </a:r>
          </a:p>
          <a:p>
            <a:pPr marL="2514600" indent="-2514600" algn="l" defTabSz="912813">
              <a:lnSpc>
                <a:spcPct val="110000"/>
              </a:lnSpc>
              <a:spcBef>
                <a:spcPct val="0"/>
              </a:spcBef>
              <a:tabLst>
                <a:tab pos="2514600" algn="l"/>
              </a:tabLst>
            </a:pPr>
            <a:r>
              <a:rPr lang="en-US" sz="3200" dirty="0" smtClean="0">
                <a:solidFill>
                  <a:schemeClr val="tx2"/>
                </a:solidFill>
              </a:rPr>
              <a:t>CUSTOMER LIFETIME VALUE</a:t>
            </a:r>
            <a:r>
              <a:rPr lang="en-US" sz="3200" dirty="0">
                <a:solidFill>
                  <a:schemeClr val="tx2"/>
                </a:solidFill>
              </a:rPr>
              <a:t/>
            </a:r>
            <a:br>
              <a:rPr lang="en-US" sz="3200" dirty="0">
                <a:solidFill>
                  <a:schemeClr val="tx2"/>
                </a:solidFill>
              </a:rPr>
            </a:br>
            <a:endParaRPr lang="en-US" sz="3200" dirty="0">
              <a:solidFill>
                <a:schemeClr val="tx2"/>
              </a:solidFill>
            </a:endParaRPr>
          </a:p>
        </p:txBody>
      </p:sp>
      <p:sp>
        <p:nvSpPr>
          <p:cNvPr id="12" name="Rectangle 7"/>
          <p:cNvSpPr>
            <a:spLocks noChangeArrowheads="1"/>
          </p:cNvSpPr>
          <p:nvPr>
            <p:custDataLst>
              <p:tags r:id="rId1"/>
            </p:custDataLst>
          </p:nvPr>
        </p:nvSpPr>
        <p:spPr bwMode="auto">
          <a:xfrm>
            <a:off x="970631" y="4098037"/>
            <a:ext cx="6100762" cy="1508105"/>
          </a:xfrm>
          <a:prstGeom prst="rect">
            <a:avLst/>
          </a:prstGeom>
          <a:noFill/>
          <a:ln w="9525">
            <a:noFill/>
            <a:miter lim="800000"/>
            <a:headEnd/>
            <a:tailEnd/>
          </a:ln>
          <a:effectLst/>
        </p:spPr>
        <p:txBody>
          <a:bodyPr lIns="0" tIns="0" rIns="0" bIns="0">
            <a:spAutoFit/>
          </a:bodyPr>
          <a:lstStyle/>
          <a:p>
            <a:pPr marL="342900" indent="-342900" algn="l" defTabSz="912813">
              <a:spcBef>
                <a:spcPct val="0"/>
              </a:spcBef>
              <a:buSzPct val="120000"/>
            </a:pPr>
            <a:endParaRPr lang="en-US" sz="2000" b="0" dirty="0"/>
          </a:p>
          <a:p>
            <a:pPr marL="342900" indent="-342900" algn="l" defTabSz="912813">
              <a:lnSpc>
                <a:spcPct val="130000"/>
              </a:lnSpc>
              <a:spcBef>
                <a:spcPct val="0"/>
              </a:spcBef>
              <a:buSzPct val="120000"/>
            </a:pPr>
            <a:r>
              <a:rPr lang="en-US" sz="2000" b="0" i="1" dirty="0" smtClean="0"/>
              <a:t>Professor Sonnier</a:t>
            </a:r>
          </a:p>
          <a:p>
            <a:pPr marL="342900" indent="-342900" algn="l" defTabSz="912813">
              <a:lnSpc>
                <a:spcPct val="130000"/>
              </a:lnSpc>
              <a:spcBef>
                <a:spcPct val="0"/>
              </a:spcBef>
              <a:buSzPct val="120000"/>
            </a:pPr>
            <a:r>
              <a:rPr lang="en-US" sz="2000" b="0" i="1" dirty="0" smtClean="0"/>
              <a:t>Texas MSBA Program</a:t>
            </a:r>
          </a:p>
          <a:p>
            <a:pPr marL="342900" indent="-342900" algn="l" defTabSz="912813">
              <a:lnSpc>
                <a:spcPct val="130000"/>
              </a:lnSpc>
              <a:spcBef>
                <a:spcPct val="0"/>
              </a:spcBef>
              <a:buSzPct val="120000"/>
            </a:pPr>
            <a:r>
              <a:rPr lang="en-US" sz="2000" b="0" i="1" smtClean="0"/>
              <a:t>Fall 2022</a:t>
            </a:r>
            <a:endParaRPr lang="en-US" sz="2000" b="0" i="1" dirty="0" smtClean="0"/>
          </a:p>
        </p:txBody>
      </p:sp>
    </p:spTree>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9</a:t>
            </a:fld>
            <a:endParaRPr lang="en-US"/>
          </a:p>
        </p:txBody>
      </p:sp>
      <p:sp>
        <p:nvSpPr>
          <p:cNvPr id="6" name="Rectangle 36"/>
          <p:cNvSpPr>
            <a:spLocks noChangeArrowheads="1"/>
          </p:cNvSpPr>
          <p:nvPr/>
        </p:nvSpPr>
        <p:spPr bwMode="auto">
          <a:xfrm>
            <a:off x="1051687" y="573010"/>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1188212" y="6298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Consider the 1967 Lincoln Continental</a:t>
            </a:r>
            <a:endParaRPr lang="en-US" sz="1900" i="1" dirty="0">
              <a:solidFill>
                <a:schemeClr val="tx2"/>
              </a:solidFill>
            </a:endParaRPr>
          </a:p>
        </p:txBody>
      </p:sp>
      <p:pic>
        <p:nvPicPr>
          <p:cNvPr id="64516" name="Picture 4" descr="Jumbo Picture of '67 Continental - OEK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687" y="1346898"/>
            <a:ext cx="6705600" cy="5029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65015756"/>
      </p:ext>
    </p:extLst>
  </p:cSld>
  <p:clrMapOvr>
    <a:masterClrMapping/>
  </p:clrMapOvr>
  <p:transition>
    <p:zoom/>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10</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Information Asymmetry in Credit and Lending Markets</a:t>
            </a:r>
            <a:endParaRPr lang="en-US" sz="1900" i="1" dirty="0">
              <a:solidFill>
                <a:schemeClr val="tx2"/>
              </a:solidFill>
            </a:endParaRPr>
          </a:p>
        </p:txBody>
      </p:sp>
      <p:sp>
        <p:nvSpPr>
          <p:cNvPr id="9" name="TextBox 8"/>
          <p:cNvSpPr txBox="1"/>
          <p:nvPr/>
        </p:nvSpPr>
        <p:spPr>
          <a:xfrm>
            <a:off x="476250" y="1085786"/>
            <a:ext cx="6775450" cy="338554"/>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Moral hazard</a:t>
            </a:r>
            <a:endParaRPr lang="en-US" dirty="0">
              <a:solidFill>
                <a:schemeClr val="tx2"/>
              </a:solidFill>
            </a:endParaRPr>
          </a:p>
        </p:txBody>
      </p:sp>
      <p:sp>
        <p:nvSpPr>
          <p:cNvPr id="10" name="TextBox 9"/>
          <p:cNvSpPr txBox="1"/>
          <p:nvPr/>
        </p:nvSpPr>
        <p:spPr>
          <a:xfrm>
            <a:off x="476250" y="2703686"/>
            <a:ext cx="6775450" cy="338554"/>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Adverse selection</a:t>
            </a:r>
            <a:endParaRPr lang="en-US" dirty="0">
              <a:solidFill>
                <a:schemeClr val="tx2"/>
              </a:solidFill>
            </a:endParaRPr>
          </a:p>
        </p:txBody>
      </p:sp>
      <p:sp>
        <p:nvSpPr>
          <p:cNvPr id="11" name="TextBox 10"/>
          <p:cNvSpPr txBox="1"/>
          <p:nvPr/>
        </p:nvSpPr>
        <p:spPr>
          <a:xfrm>
            <a:off x="427482" y="1599162"/>
            <a:ext cx="6775450" cy="830997"/>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solidFill>
                  <a:schemeClr val="tx2"/>
                </a:solidFill>
              </a:rPr>
              <a:t>Once the transaction is complete (i.e., credit is extended or an insurance policy is written) the buyer engages in risky activities or behavior</a:t>
            </a:r>
            <a:endParaRPr lang="en-US" dirty="0">
              <a:solidFill>
                <a:schemeClr val="tx2"/>
              </a:solidFill>
            </a:endParaRPr>
          </a:p>
        </p:txBody>
      </p:sp>
      <p:sp>
        <p:nvSpPr>
          <p:cNvPr id="12" name="TextBox 11"/>
          <p:cNvSpPr txBox="1"/>
          <p:nvPr/>
        </p:nvSpPr>
        <p:spPr>
          <a:xfrm>
            <a:off x="500063" y="3448551"/>
            <a:ext cx="6775450" cy="1446550"/>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solidFill>
                  <a:schemeClr val="tx2"/>
                </a:solidFill>
              </a:rPr>
              <a:t>Prior to the transaction taking place, there is an information asymmetry between the buyer and seller.  </a:t>
            </a:r>
            <a:endParaRPr lang="en-US" dirty="0">
              <a:solidFill>
                <a:schemeClr val="tx2"/>
              </a:solidFill>
            </a:endParaRPr>
          </a:p>
          <a:p>
            <a:pPr marL="285750" indent="-285750" algn="l">
              <a:buFont typeface="Arial" panose="020B0604020202020204" pitchFamily="34" charset="0"/>
              <a:buChar char="−"/>
            </a:pPr>
            <a:r>
              <a:rPr lang="en-US" dirty="0" smtClean="0">
                <a:solidFill>
                  <a:schemeClr val="tx2"/>
                </a:solidFill>
              </a:rPr>
              <a:t>High risk consumers are in need of credit, actively seek credit, and likely to respond if offered credit.  Thus, buyers more likely to default are also more likely to be selected.</a:t>
            </a:r>
            <a:endParaRPr lang="en-US" dirty="0">
              <a:solidFill>
                <a:schemeClr val="tx2"/>
              </a:solidFill>
            </a:endParaRPr>
          </a:p>
        </p:txBody>
      </p:sp>
      <p:sp>
        <p:nvSpPr>
          <p:cNvPr id="13"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79569174"/>
      </p:ext>
    </p:extLst>
  </p:cSld>
  <p:clrMapOvr>
    <a:masterClrMapping/>
  </p:clrMapOvr>
  <p:transition>
    <p:zoom/>
    <p:sndAc>
      <p:end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11</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9" name="TextBox 8"/>
          <p:cNvSpPr txBox="1"/>
          <p:nvPr/>
        </p:nvSpPr>
        <p:spPr>
          <a:xfrm>
            <a:off x="476250" y="1085786"/>
            <a:ext cx="6775450" cy="584775"/>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is the relationship between the cumulative effort (i.e., the total # of calls) and risk score?</a:t>
            </a:r>
          </a:p>
        </p:txBody>
      </p:sp>
      <p:pic>
        <p:nvPicPr>
          <p:cNvPr id="11" name="Picture 10"/>
          <p:cNvPicPr>
            <a:picLocks noChangeAspect="1"/>
          </p:cNvPicPr>
          <p:nvPr/>
        </p:nvPicPr>
        <p:blipFill rotWithShape="1">
          <a:blip r:embed="rId2"/>
          <a:srcRect t="13477" r="32348"/>
          <a:stretch/>
        </p:blipFill>
        <p:spPr>
          <a:xfrm>
            <a:off x="1387539" y="1887678"/>
            <a:ext cx="6108001" cy="4000817"/>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pic>
        <p:nvPicPr>
          <p:cNvPr id="8" name="Picture 7"/>
          <p:cNvPicPr>
            <a:picLocks noChangeAspect="1"/>
          </p:cNvPicPr>
          <p:nvPr/>
        </p:nvPicPr>
        <p:blipFill>
          <a:blip r:embed="rId3"/>
          <a:stretch>
            <a:fillRect/>
          </a:stretch>
        </p:blipFill>
        <p:spPr>
          <a:xfrm>
            <a:off x="2473325" y="2459793"/>
            <a:ext cx="2781300" cy="2752725"/>
          </a:xfrm>
          <a:prstGeom prst="rect">
            <a:avLst/>
          </a:prstGeom>
        </p:spPr>
      </p:pic>
    </p:spTree>
    <p:extLst>
      <p:ext uri="{BB962C8B-B14F-4D97-AF65-F5344CB8AC3E}">
        <p14:creationId xmlns:p14="http://schemas.microsoft.com/office/powerpoint/2010/main" val="344019215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12</a:t>
            </a:fld>
            <a:endParaRPr lang="en-US"/>
          </a:p>
        </p:txBody>
      </p:sp>
      <p:sp>
        <p:nvSpPr>
          <p:cNvPr id="7" name="Rectangle 36"/>
          <p:cNvSpPr>
            <a:spLocks noChangeArrowheads="1"/>
          </p:cNvSpPr>
          <p:nvPr/>
        </p:nvSpPr>
        <p:spPr bwMode="auto">
          <a:xfrm>
            <a:off x="476250" y="621609"/>
            <a:ext cx="82105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673997"/>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9" name="TextBox 8"/>
          <p:cNvSpPr txBox="1"/>
          <p:nvPr/>
        </p:nvSpPr>
        <p:spPr>
          <a:xfrm>
            <a:off x="762000" y="1168823"/>
            <a:ext cx="7710196"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Targeting based on response only results in </a:t>
            </a:r>
            <a:r>
              <a:rPr lang="en-US" dirty="0">
                <a:solidFill>
                  <a:schemeClr val="tx2"/>
                </a:solidFill>
              </a:rPr>
              <a:t>h</a:t>
            </a:r>
            <a:r>
              <a:rPr lang="en-US" dirty="0" smtClean="0">
                <a:solidFill>
                  <a:schemeClr val="tx2"/>
                </a:solidFill>
              </a:rPr>
              <a:t>igh risk customers being targeted</a:t>
            </a:r>
            <a:endParaRPr lang="en-US" dirty="0">
              <a:solidFill>
                <a:schemeClr val="tx2"/>
              </a:solidFill>
            </a:endParaRPr>
          </a:p>
        </p:txBody>
      </p:sp>
      <p:sp>
        <p:nvSpPr>
          <p:cNvPr id="10" name="TextBox 9"/>
          <p:cNvSpPr txBox="1"/>
          <p:nvPr/>
        </p:nvSpPr>
        <p:spPr>
          <a:xfrm>
            <a:off x="762000" y="5935802"/>
            <a:ext cx="7613904"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Profits are a function of both propensity to respond as well as credit risk!</a:t>
            </a:r>
          </a:p>
          <a:p>
            <a:pPr marL="285750" indent="-285750" algn="l">
              <a:buFont typeface="Wingdings" panose="05000000000000000000" pitchFamily="2" charset="2"/>
              <a:buChar char="Ø"/>
            </a:pPr>
            <a:r>
              <a:rPr lang="en-US" dirty="0" smtClean="0">
                <a:solidFill>
                  <a:schemeClr val="tx2"/>
                </a:solidFill>
              </a:rPr>
              <a:t>What are total profits from marketing efforts?</a:t>
            </a:r>
            <a:endParaRPr lang="en-US" dirty="0">
              <a:solidFill>
                <a:schemeClr val="tx2"/>
              </a:solidFill>
            </a:endParaRPr>
          </a:p>
        </p:txBody>
      </p:sp>
      <p:sp>
        <p:nvSpPr>
          <p:cNvPr id="11" name="Title 1"/>
          <p:cNvSpPr txBox="1">
            <a:spLocks/>
          </p:cNvSpPr>
          <p:nvPr/>
        </p:nvSpPr>
        <p:spPr>
          <a:xfrm>
            <a:off x="108004" y="102282"/>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pic>
        <p:nvPicPr>
          <p:cNvPr id="2" name="Picture 1"/>
          <p:cNvPicPr>
            <a:picLocks noChangeAspect="1"/>
          </p:cNvPicPr>
          <p:nvPr/>
        </p:nvPicPr>
        <p:blipFill>
          <a:blip r:embed="rId2"/>
          <a:stretch>
            <a:fillRect/>
          </a:stretch>
        </p:blipFill>
        <p:spPr>
          <a:xfrm>
            <a:off x="1497282" y="1887544"/>
            <a:ext cx="6014605" cy="3613765"/>
          </a:xfrm>
          <a:prstGeom prst="rect">
            <a:avLst/>
          </a:prstGeom>
        </p:spPr>
      </p:pic>
    </p:spTree>
    <p:extLst>
      <p:ext uri="{BB962C8B-B14F-4D97-AF65-F5344CB8AC3E}">
        <p14:creationId xmlns:p14="http://schemas.microsoft.com/office/powerpoint/2010/main" val="393322432"/>
      </p:ext>
    </p:extLst>
  </p:cSld>
  <p:clrMapOvr>
    <a:masterClrMapping/>
  </p:clrMapOvr>
  <p:transition>
    <p:zoom/>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13</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9" name="TextBox 8"/>
          <p:cNvSpPr txBox="1"/>
          <p:nvPr/>
        </p:nvSpPr>
        <p:spPr>
          <a:xfrm>
            <a:off x="476250" y="1085786"/>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the Number of Bookings</a:t>
            </a:r>
            <a:endParaRPr lang="en-US" dirty="0">
              <a:solidFill>
                <a:schemeClr val="tx2"/>
              </a:solidFill>
            </a:endParaRPr>
          </a:p>
        </p:txBody>
      </p:sp>
      <p:sp>
        <p:nvSpPr>
          <p:cNvPr id="11" name="TextBox 10"/>
          <p:cNvSpPr txBox="1"/>
          <p:nvPr/>
        </p:nvSpPr>
        <p:spPr>
          <a:xfrm>
            <a:off x="476250" y="1549821"/>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tabLst>
                <a:tab pos="1143000" algn="l"/>
              </a:tabLst>
            </a:pPr>
            <a:r>
              <a:rPr lang="en-US" dirty="0" smtClean="0">
                <a:solidFill>
                  <a:schemeClr val="tx2"/>
                </a:solidFill>
              </a:rPr>
              <a:t>Response Rate for Effort Level x Category Size x Approval Rate</a:t>
            </a:r>
          </a:p>
        </p:txBody>
      </p:sp>
      <p:pic>
        <p:nvPicPr>
          <p:cNvPr id="3" name="Picture 2"/>
          <p:cNvPicPr>
            <a:picLocks noChangeAspect="1"/>
          </p:cNvPicPr>
          <p:nvPr/>
        </p:nvPicPr>
        <p:blipFill rotWithShape="1">
          <a:blip r:embed="rId2"/>
          <a:srcRect l="5170" t="19309" r="48159" b="23803"/>
          <a:stretch/>
        </p:blipFill>
        <p:spPr>
          <a:xfrm>
            <a:off x="365758" y="2161028"/>
            <a:ext cx="8104877" cy="4135462"/>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849586965"/>
      </p:ext>
    </p:extLst>
  </p:cSld>
  <p:clrMapOvr>
    <a:masterClrMapping/>
  </p:clrMapOvr>
  <p:transition>
    <p:zoom/>
    <p:sndAc>
      <p:end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14</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9" name="TextBox 8"/>
          <p:cNvSpPr txBox="1"/>
          <p:nvPr/>
        </p:nvSpPr>
        <p:spPr>
          <a:xfrm>
            <a:off x="476250" y="1085786"/>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the Telesales Costs</a:t>
            </a:r>
            <a:endParaRPr lang="en-US" dirty="0">
              <a:solidFill>
                <a:schemeClr val="tx2"/>
              </a:solidFill>
            </a:endParaRPr>
          </a:p>
        </p:txBody>
      </p:sp>
      <p:sp>
        <p:nvSpPr>
          <p:cNvPr id="11" name="TextBox 10"/>
          <p:cNvSpPr txBox="1"/>
          <p:nvPr/>
        </p:nvSpPr>
        <p:spPr>
          <a:xfrm>
            <a:off x="476250" y="1549821"/>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tabLst>
                <a:tab pos="1143000" algn="l"/>
              </a:tabLst>
            </a:pPr>
            <a:r>
              <a:rPr lang="en-US" dirty="0" smtClean="0">
                <a:solidFill>
                  <a:schemeClr val="tx2"/>
                </a:solidFill>
              </a:rPr>
              <a:t>Category Size x the Telesales Rates for the Effort Level</a:t>
            </a:r>
          </a:p>
        </p:txBody>
      </p:sp>
      <p:pic>
        <p:nvPicPr>
          <p:cNvPr id="2" name="Picture 1"/>
          <p:cNvPicPr>
            <a:picLocks noChangeAspect="1"/>
          </p:cNvPicPr>
          <p:nvPr/>
        </p:nvPicPr>
        <p:blipFill rotWithShape="1">
          <a:blip r:embed="rId2"/>
          <a:srcRect t="19237" r="48245" b="16382"/>
          <a:stretch/>
        </p:blipFill>
        <p:spPr>
          <a:xfrm>
            <a:off x="148513" y="2203697"/>
            <a:ext cx="8479022" cy="4415249"/>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256671728"/>
      </p:ext>
    </p:extLst>
  </p:cSld>
  <p:clrMapOvr>
    <a:masterClrMapping/>
  </p:clrMapOvr>
  <p:transition>
    <p:zoom/>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15</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9" name="TextBox 8"/>
          <p:cNvSpPr txBox="1"/>
          <p:nvPr/>
        </p:nvSpPr>
        <p:spPr>
          <a:xfrm>
            <a:off x="476250" y="1085786"/>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Contribution Less Acquisition Cost</a:t>
            </a:r>
          </a:p>
        </p:txBody>
      </p:sp>
      <p:pic>
        <p:nvPicPr>
          <p:cNvPr id="3" name="Picture 2"/>
          <p:cNvPicPr>
            <a:picLocks noChangeAspect="1"/>
          </p:cNvPicPr>
          <p:nvPr/>
        </p:nvPicPr>
        <p:blipFill rotWithShape="1">
          <a:blip r:embed="rId2"/>
          <a:srcRect l="7682" t="19515" r="36132" b="19787"/>
          <a:stretch/>
        </p:blipFill>
        <p:spPr>
          <a:xfrm>
            <a:off x="-60953" y="2103114"/>
            <a:ext cx="9204953" cy="4162669"/>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053807702"/>
      </p:ext>
    </p:extLst>
  </p:cSld>
  <p:clrMapOvr>
    <a:masterClrMapping/>
  </p:clrMapOvr>
  <p:transition>
    <p:zoom/>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16</a:t>
            </a:fld>
            <a:endParaRPr lang="en-US"/>
          </a:p>
        </p:txBody>
      </p:sp>
      <p:pic>
        <p:nvPicPr>
          <p:cNvPr id="5" name="Picture 4"/>
          <p:cNvPicPr>
            <a:picLocks noChangeAspect="1"/>
          </p:cNvPicPr>
          <p:nvPr/>
        </p:nvPicPr>
        <p:blipFill rotWithShape="1">
          <a:blip r:embed="rId2"/>
          <a:srcRect l="8154" t="18695" r="37467" b="15146"/>
          <a:stretch/>
        </p:blipFill>
        <p:spPr>
          <a:xfrm>
            <a:off x="64363" y="2041269"/>
            <a:ext cx="8908912" cy="4537184"/>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TextBox 7"/>
          <p:cNvSpPr txBox="1"/>
          <p:nvPr/>
        </p:nvSpPr>
        <p:spPr>
          <a:xfrm>
            <a:off x="476250" y="1085786"/>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Scale Net Contribution by the Number of Bookings and Deduct Telesales Costs</a:t>
            </a:r>
            <a:endParaRPr lang="en-US" dirty="0">
              <a:solidFill>
                <a:schemeClr val="tx2"/>
              </a:solidFill>
            </a:endParaRPr>
          </a:p>
        </p:txBody>
      </p:sp>
      <p:sp>
        <p:nvSpPr>
          <p:cNvPr id="9"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522540861"/>
      </p:ext>
    </p:extLst>
  </p:cSld>
  <p:clrMapOvr>
    <a:masterClrMapping/>
  </p:clrMapOvr>
  <p:transition>
    <p:zoom/>
    <p:sndAc>
      <p:end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17</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9" name="TextBox 8"/>
          <p:cNvSpPr txBox="1"/>
          <p:nvPr/>
        </p:nvSpPr>
        <p:spPr>
          <a:xfrm>
            <a:off x="500063" y="881729"/>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Total profits are sum of Scaled Net Contribution Less Telesales costs (Column T)</a:t>
            </a:r>
            <a:endParaRPr lang="en-US" dirty="0">
              <a:solidFill>
                <a:schemeClr val="tx2"/>
              </a:solidFill>
            </a:endParaRPr>
          </a:p>
        </p:txBody>
      </p:sp>
      <p:sp>
        <p:nvSpPr>
          <p:cNvPr id="11" name="TextBox 10"/>
          <p:cNvSpPr txBox="1"/>
          <p:nvPr/>
        </p:nvSpPr>
        <p:spPr>
          <a:xfrm>
            <a:off x="363538" y="5749032"/>
            <a:ext cx="677545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At the baseline, total costs are ~$168,000</a:t>
            </a:r>
          </a:p>
          <a:p>
            <a:pPr marL="285750" indent="-285750" algn="l">
              <a:buFont typeface="Wingdings" panose="05000000000000000000" pitchFamily="2" charset="2"/>
              <a:buChar char="Ø"/>
            </a:pPr>
            <a:r>
              <a:rPr lang="en-US" dirty="0" smtClean="0">
                <a:solidFill>
                  <a:schemeClr val="tx2"/>
                </a:solidFill>
              </a:rPr>
              <a:t>At this baseline total profits are ~$3MM</a:t>
            </a:r>
          </a:p>
        </p:txBody>
      </p:sp>
      <p:pic>
        <p:nvPicPr>
          <p:cNvPr id="2" name="Picture 1"/>
          <p:cNvPicPr>
            <a:picLocks noChangeAspect="1"/>
          </p:cNvPicPr>
          <p:nvPr/>
        </p:nvPicPr>
        <p:blipFill rotWithShape="1">
          <a:blip r:embed="rId2"/>
          <a:srcRect l="7936" t="19081" r="37260" b="26189"/>
          <a:stretch/>
        </p:blipFill>
        <p:spPr>
          <a:xfrm>
            <a:off x="-30485" y="1845550"/>
            <a:ext cx="8798969" cy="3678316"/>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05027385"/>
      </p:ext>
    </p:extLst>
  </p:cSld>
  <p:clrMapOvr>
    <a:masterClrMapping/>
  </p:clrMapOvr>
  <p:transition>
    <p:zoom/>
    <p:sndAc>
      <p:end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18</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Efforts</a:t>
            </a:r>
            <a:endParaRPr lang="en-US" sz="1900" i="1" dirty="0">
              <a:solidFill>
                <a:schemeClr val="tx2"/>
              </a:solidFill>
            </a:endParaRPr>
          </a:p>
        </p:txBody>
      </p:sp>
      <p:sp>
        <p:nvSpPr>
          <p:cNvPr id="12" name="TextBox 11"/>
          <p:cNvSpPr txBox="1"/>
          <p:nvPr/>
        </p:nvSpPr>
        <p:spPr>
          <a:xfrm>
            <a:off x="476248" y="972840"/>
            <a:ext cx="7187293" cy="132343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These customers may remain with me into the future</a:t>
            </a:r>
            <a:r>
              <a:rPr lang="en-US" dirty="0">
                <a:solidFill>
                  <a:schemeClr val="tx2"/>
                </a:solidFill>
              </a:rPr>
              <a:t> </a:t>
            </a:r>
            <a:r>
              <a:rPr lang="en-US" dirty="0" smtClean="0">
                <a:solidFill>
                  <a:schemeClr val="tx2"/>
                </a:solidFill>
              </a:rPr>
              <a:t>generating revenues and profits</a:t>
            </a:r>
          </a:p>
          <a:p>
            <a:pPr marL="285750" indent="-285750" algn="l">
              <a:buFont typeface="Wingdings" panose="05000000000000000000" pitchFamily="2" charset="2"/>
              <a:buChar char="Ø"/>
            </a:pPr>
            <a:r>
              <a:rPr lang="en-US" dirty="0" smtClean="0">
                <a:solidFill>
                  <a:schemeClr val="tx2"/>
                </a:solidFill>
              </a:rPr>
              <a:t>My analysis has not accounted for this</a:t>
            </a:r>
          </a:p>
          <a:p>
            <a:pPr marL="285750" indent="-285750" algn="l">
              <a:buFont typeface="Wingdings" panose="05000000000000000000" pitchFamily="2" charset="2"/>
              <a:buChar char="Ø"/>
            </a:pPr>
            <a:r>
              <a:rPr lang="en-US" dirty="0" smtClean="0">
                <a:solidFill>
                  <a:schemeClr val="tx2"/>
                </a:solidFill>
              </a:rPr>
              <a:t>Consider an annual contribution of $150</a:t>
            </a:r>
          </a:p>
        </p:txBody>
      </p:sp>
      <p:graphicFrame>
        <p:nvGraphicFramePr>
          <p:cNvPr id="15" name="Table 14"/>
          <p:cNvGraphicFramePr>
            <a:graphicFrameLocks noGrp="1"/>
          </p:cNvGraphicFramePr>
          <p:nvPr>
            <p:extLst>
              <p:ext uri="{D42A27DB-BD31-4B8C-83A1-F6EECF244321}">
                <p14:modId xmlns:p14="http://schemas.microsoft.com/office/powerpoint/2010/main" val="1861584454"/>
              </p:ext>
            </p:extLst>
          </p:nvPr>
        </p:nvGraphicFramePr>
        <p:xfrm>
          <a:off x="1888218" y="2659006"/>
          <a:ext cx="3951515" cy="736600"/>
        </p:xfrm>
        <a:graphic>
          <a:graphicData uri="http://schemas.openxmlformats.org/drawingml/2006/table">
            <a:tbl>
              <a:tblPr firstRow="1" bandRow="1">
                <a:tableStyleId>{5C22544A-7EE6-4342-B048-85BDC9FD1C3A}</a:tableStyleId>
              </a:tblPr>
              <a:tblGrid>
                <a:gridCol w="1000075">
                  <a:extLst>
                    <a:ext uri="{9D8B030D-6E8A-4147-A177-3AD203B41FA5}">
                      <a16:colId xmlns:a16="http://schemas.microsoft.com/office/drawing/2014/main" val="1739599260"/>
                    </a:ext>
                  </a:extLst>
                </a:gridCol>
                <a:gridCol w="1000075">
                  <a:extLst>
                    <a:ext uri="{9D8B030D-6E8A-4147-A177-3AD203B41FA5}">
                      <a16:colId xmlns:a16="http://schemas.microsoft.com/office/drawing/2014/main" val="20000"/>
                    </a:ext>
                  </a:extLst>
                </a:gridCol>
                <a:gridCol w="990950">
                  <a:extLst>
                    <a:ext uri="{9D8B030D-6E8A-4147-A177-3AD203B41FA5}">
                      <a16:colId xmlns:a16="http://schemas.microsoft.com/office/drawing/2014/main" val="20001"/>
                    </a:ext>
                  </a:extLst>
                </a:gridCol>
                <a:gridCol w="960415">
                  <a:extLst>
                    <a:ext uri="{9D8B030D-6E8A-4147-A177-3AD203B41FA5}">
                      <a16:colId xmlns:a16="http://schemas.microsoft.com/office/drawing/2014/main" val="20002"/>
                    </a:ext>
                  </a:extLst>
                </a:gridCol>
              </a:tblGrid>
              <a:tr h="235857">
                <a:tc>
                  <a:txBody>
                    <a:bodyPr/>
                    <a:lstStyle/>
                    <a:p>
                      <a:pPr algn="r"/>
                      <a:r>
                        <a:rPr lang="en-US" dirty="0" smtClean="0">
                          <a:solidFill>
                            <a:schemeClr val="tx2"/>
                          </a:solidFill>
                        </a:rPr>
                        <a:t>Year 0</a:t>
                      </a:r>
                      <a:endParaRPr lang="en-US" dirty="0">
                        <a:solidFill>
                          <a:schemeClr val="tx2"/>
                        </a:solidFill>
                      </a:endParaRPr>
                    </a:p>
                  </a:txBody>
                  <a:tcPr/>
                </a:tc>
                <a:tc>
                  <a:txBody>
                    <a:bodyPr/>
                    <a:lstStyle/>
                    <a:p>
                      <a:pPr algn="r"/>
                      <a:r>
                        <a:rPr lang="en-US" dirty="0" smtClean="0">
                          <a:solidFill>
                            <a:schemeClr val="tx2"/>
                          </a:solidFill>
                        </a:rPr>
                        <a:t>Year 1</a:t>
                      </a:r>
                      <a:endParaRPr lang="en-US" dirty="0">
                        <a:solidFill>
                          <a:schemeClr val="tx2"/>
                        </a:solidFill>
                      </a:endParaRPr>
                    </a:p>
                  </a:txBody>
                  <a:tcPr/>
                </a:tc>
                <a:tc>
                  <a:txBody>
                    <a:bodyPr/>
                    <a:lstStyle/>
                    <a:p>
                      <a:pPr algn="r"/>
                      <a:r>
                        <a:rPr lang="en-US" dirty="0" smtClean="0">
                          <a:solidFill>
                            <a:schemeClr val="tx2"/>
                          </a:solidFill>
                        </a:rPr>
                        <a:t>Year 2</a:t>
                      </a:r>
                      <a:endParaRPr lang="en-US" dirty="0">
                        <a:solidFill>
                          <a:schemeClr val="tx2"/>
                        </a:solidFill>
                      </a:endParaRPr>
                    </a:p>
                  </a:txBody>
                  <a:tcPr/>
                </a:tc>
                <a:tc>
                  <a:txBody>
                    <a:bodyPr/>
                    <a:lstStyle/>
                    <a:p>
                      <a:pPr algn="r"/>
                      <a:r>
                        <a:rPr lang="en-US" dirty="0" smtClean="0">
                          <a:solidFill>
                            <a:schemeClr val="tx2"/>
                          </a:solidFill>
                        </a:rPr>
                        <a:t>Year 3</a:t>
                      </a:r>
                      <a:endParaRPr lang="en-US" dirty="0">
                        <a:solidFill>
                          <a:schemeClr val="tx2"/>
                        </a:solidFill>
                      </a:endParaRPr>
                    </a:p>
                  </a:txBody>
                  <a:tcPr/>
                </a:tc>
                <a:extLst>
                  <a:ext uri="{0D108BD9-81ED-4DB2-BD59-A6C34878D82A}">
                    <a16:rowId xmlns:a16="http://schemas.microsoft.com/office/drawing/2014/main" val="10000"/>
                  </a:ext>
                </a:extLst>
              </a:tr>
              <a:tr h="370840">
                <a:tc>
                  <a:txBody>
                    <a:bodyPr/>
                    <a:lstStyle/>
                    <a:p>
                      <a:pPr algn="ctr"/>
                      <a:r>
                        <a:rPr lang="en-US" dirty="0" smtClean="0"/>
                        <a:t>---</a:t>
                      </a:r>
                      <a:endParaRPr lang="en-US" dirty="0"/>
                    </a:p>
                  </a:txBody>
                  <a:tcPr/>
                </a:tc>
                <a:tc>
                  <a:txBody>
                    <a:bodyPr/>
                    <a:lstStyle/>
                    <a:p>
                      <a:pPr algn="r"/>
                      <a:r>
                        <a:rPr lang="en-US" dirty="0" smtClean="0"/>
                        <a:t>$150</a:t>
                      </a:r>
                      <a:endParaRPr lang="en-US" dirty="0"/>
                    </a:p>
                  </a:txBody>
                  <a:tcPr/>
                </a:tc>
                <a:tc>
                  <a:txBody>
                    <a:bodyPr/>
                    <a:lstStyle/>
                    <a:p>
                      <a:pPr algn="r"/>
                      <a:r>
                        <a:rPr lang="en-US" dirty="0" smtClean="0"/>
                        <a:t>$150</a:t>
                      </a:r>
                      <a:endParaRPr lang="en-US" dirty="0"/>
                    </a:p>
                  </a:txBody>
                  <a:tcPr/>
                </a:tc>
                <a:tc>
                  <a:txBody>
                    <a:bodyPr/>
                    <a:lstStyle/>
                    <a:p>
                      <a:pPr algn="r"/>
                      <a:r>
                        <a:rPr lang="en-US" dirty="0" smtClean="0"/>
                        <a:t>$150</a:t>
                      </a:r>
                      <a:endParaRPr lang="en-US" dirty="0"/>
                    </a:p>
                  </a:txBody>
                  <a:tcPr/>
                </a:tc>
                <a:extLst>
                  <a:ext uri="{0D108BD9-81ED-4DB2-BD59-A6C34878D82A}">
                    <a16:rowId xmlns:a16="http://schemas.microsoft.com/office/drawing/2014/main" val="10001"/>
                  </a:ext>
                </a:extLst>
              </a:tr>
            </a:tbl>
          </a:graphicData>
        </a:graphic>
      </p:graphicFrame>
      <p:sp>
        <p:nvSpPr>
          <p:cNvPr id="16" name="TextBox 15"/>
          <p:cNvSpPr txBox="1"/>
          <p:nvPr/>
        </p:nvSpPr>
        <p:spPr>
          <a:xfrm>
            <a:off x="476249" y="4015528"/>
            <a:ext cx="7187293" cy="255454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Static view treats contribution as a one time event</a:t>
            </a:r>
          </a:p>
          <a:p>
            <a:pPr marL="285750" indent="-285750" algn="l">
              <a:buFont typeface="Wingdings" panose="05000000000000000000" pitchFamily="2" charset="2"/>
              <a:buChar char="Ø"/>
            </a:pPr>
            <a:r>
              <a:rPr lang="en-US" dirty="0" smtClean="0">
                <a:solidFill>
                  <a:schemeClr val="tx2"/>
                </a:solidFill>
              </a:rPr>
              <a:t>It may be too optimistic to treat contribution as $150 x T where T is some planning horizon (i.e., a 3 year horizon would yield $150 x 3=$450)</a:t>
            </a:r>
          </a:p>
          <a:p>
            <a:pPr marL="285750" indent="-285750" algn="l">
              <a:buFont typeface="Wingdings" panose="05000000000000000000" pitchFamily="2" charset="2"/>
              <a:buChar char="Ø"/>
            </a:pPr>
            <a:r>
              <a:rPr lang="en-US" dirty="0" smtClean="0">
                <a:solidFill>
                  <a:schemeClr val="tx2"/>
                </a:solidFill>
              </a:rPr>
              <a:t>I would like to for a more dynamic view but I need to account for…</a:t>
            </a:r>
          </a:p>
          <a:p>
            <a:pPr marL="742950" lvl="1" indent="-285750" algn="l">
              <a:buFont typeface="Wingdings" panose="05000000000000000000" pitchFamily="2" charset="2"/>
              <a:buChar char="Ø"/>
            </a:pPr>
            <a:r>
              <a:rPr lang="en-US" dirty="0" smtClean="0">
                <a:solidFill>
                  <a:schemeClr val="tx2"/>
                </a:solidFill>
              </a:rPr>
              <a:t>The time value of money</a:t>
            </a:r>
          </a:p>
          <a:p>
            <a:pPr marL="742950" lvl="1" indent="-285750" algn="l">
              <a:buFont typeface="Wingdings" panose="05000000000000000000" pitchFamily="2" charset="2"/>
              <a:buChar char="Ø"/>
            </a:pPr>
            <a:r>
              <a:rPr lang="en-US" dirty="0" smtClean="0">
                <a:solidFill>
                  <a:schemeClr val="tx2"/>
                </a:solidFill>
              </a:rPr>
              <a:t>The probability that the customer remains active into future periods</a:t>
            </a:r>
          </a:p>
        </p:txBody>
      </p:sp>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958117801"/>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7042150" y="6243638"/>
            <a:ext cx="1905000" cy="457200"/>
          </a:xfrm>
          <a:prstGeom prst="rect">
            <a:avLst/>
          </a:prstGeom>
          <a:noFill/>
        </p:spPr>
        <p:txBody>
          <a:bodyPr/>
          <a:lstStyle/>
          <a:p>
            <a:fld id="{7285E371-B3F3-412E-A04D-8151D7E8F707}" type="slidenum">
              <a:rPr lang="en-US"/>
              <a:pPr/>
              <a:t>1</a:t>
            </a:fld>
            <a:endParaRPr lang="en-US"/>
          </a:p>
        </p:txBody>
      </p:sp>
      <p:sp>
        <p:nvSpPr>
          <p:cNvPr id="23556" name="Oval 3"/>
          <p:cNvSpPr>
            <a:spLocks noChangeArrowheads="1"/>
          </p:cNvSpPr>
          <p:nvPr/>
        </p:nvSpPr>
        <p:spPr bwMode="auto">
          <a:xfrm>
            <a:off x="1143000" y="1556640"/>
            <a:ext cx="2819400" cy="2209800"/>
          </a:xfrm>
          <a:prstGeom prst="ellipse">
            <a:avLst/>
          </a:prstGeom>
          <a:solidFill>
            <a:schemeClr val="accent1"/>
          </a:solidFill>
          <a:ln w="12700">
            <a:solidFill>
              <a:schemeClr val="tx1"/>
            </a:solidFill>
            <a:round/>
            <a:headEnd type="none" w="sm" len="sm"/>
            <a:tailEnd type="none" w="sm" len="sm"/>
          </a:ln>
        </p:spPr>
        <p:txBody>
          <a:bodyPr wrap="none" anchor="ctr"/>
          <a:lstStyle/>
          <a:p>
            <a:pPr algn="ctr" eaLnBrk="0" hangingPunct="0">
              <a:spcBef>
                <a:spcPct val="0"/>
              </a:spcBef>
              <a:buClrTx/>
              <a:buSzTx/>
              <a:buFontTx/>
              <a:buNone/>
            </a:pPr>
            <a:r>
              <a:rPr lang="en-US" sz="2400" b="1">
                <a:latin typeface="Arial" charset="0"/>
              </a:rPr>
              <a:t>Customer</a:t>
            </a:r>
          </a:p>
          <a:p>
            <a:pPr algn="ctr" eaLnBrk="0" hangingPunct="0">
              <a:spcBef>
                <a:spcPct val="0"/>
              </a:spcBef>
              <a:buClrTx/>
              <a:buSzTx/>
              <a:buFontTx/>
              <a:buNone/>
            </a:pPr>
            <a:r>
              <a:rPr lang="en-US" sz="2400" b="1">
                <a:latin typeface="Arial" charset="0"/>
              </a:rPr>
              <a:t>Acquisition</a:t>
            </a:r>
          </a:p>
        </p:txBody>
      </p:sp>
      <p:sp>
        <p:nvSpPr>
          <p:cNvPr id="23557" name="Oval 4"/>
          <p:cNvSpPr>
            <a:spLocks noChangeArrowheads="1"/>
          </p:cNvSpPr>
          <p:nvPr/>
        </p:nvSpPr>
        <p:spPr bwMode="auto">
          <a:xfrm>
            <a:off x="5105400" y="1556640"/>
            <a:ext cx="2819400" cy="2209800"/>
          </a:xfrm>
          <a:prstGeom prst="ellipse">
            <a:avLst/>
          </a:prstGeom>
          <a:solidFill>
            <a:schemeClr val="accent1"/>
          </a:solidFill>
          <a:ln w="12700">
            <a:solidFill>
              <a:schemeClr val="tx1"/>
            </a:solidFill>
            <a:round/>
            <a:headEnd type="none" w="sm" len="sm"/>
            <a:tailEnd type="none" w="sm" len="sm"/>
          </a:ln>
        </p:spPr>
        <p:txBody>
          <a:bodyPr wrap="none" anchor="ctr"/>
          <a:lstStyle/>
          <a:p>
            <a:pPr algn="ctr" eaLnBrk="0" hangingPunct="0">
              <a:spcBef>
                <a:spcPct val="0"/>
              </a:spcBef>
              <a:buClrTx/>
              <a:buSzTx/>
              <a:buFontTx/>
              <a:buNone/>
            </a:pPr>
            <a:r>
              <a:rPr lang="en-US" sz="2400" b="1">
                <a:latin typeface="Arial" charset="0"/>
              </a:rPr>
              <a:t>Customer</a:t>
            </a:r>
          </a:p>
          <a:p>
            <a:pPr algn="ctr" eaLnBrk="0" hangingPunct="0">
              <a:spcBef>
                <a:spcPct val="0"/>
              </a:spcBef>
              <a:buClrTx/>
              <a:buSzTx/>
              <a:buFontTx/>
              <a:buNone/>
            </a:pPr>
            <a:r>
              <a:rPr lang="en-US" sz="2400" b="1">
                <a:latin typeface="Arial" charset="0"/>
              </a:rPr>
              <a:t>Retention</a:t>
            </a:r>
          </a:p>
        </p:txBody>
      </p:sp>
      <p:sp>
        <p:nvSpPr>
          <p:cNvPr id="23558" name="Text Box 5"/>
          <p:cNvSpPr txBox="1">
            <a:spLocks noChangeArrowheads="1"/>
          </p:cNvSpPr>
          <p:nvPr/>
        </p:nvSpPr>
        <p:spPr bwMode="auto">
          <a:xfrm>
            <a:off x="337457" y="4049486"/>
            <a:ext cx="7924800" cy="1874359"/>
          </a:xfrm>
          <a:prstGeom prst="rect">
            <a:avLst/>
          </a:prstGeom>
          <a:noFill/>
          <a:ln w="12700">
            <a:noFill/>
            <a:miter lim="800000"/>
            <a:headEnd type="none" w="sm" len="sm"/>
            <a:tailEnd type="none" w="sm" len="sm"/>
          </a:ln>
        </p:spPr>
        <p:txBody>
          <a:bodyPr>
            <a:spAutoFit/>
          </a:bodyPr>
          <a:lstStyle/>
          <a:p>
            <a:pPr eaLnBrk="0" hangingPunct="0">
              <a:spcBef>
                <a:spcPct val="0"/>
              </a:spcBef>
              <a:buClrTx/>
              <a:buSzTx/>
              <a:buFontTx/>
              <a:buNone/>
            </a:pPr>
            <a:r>
              <a:rPr lang="en-US" b="1" i="1" dirty="0">
                <a:latin typeface="Arial" charset="0"/>
              </a:rPr>
              <a:t>“The purpose of a business is to create and keep a customer.  To do that you have to produce and </a:t>
            </a:r>
            <a:r>
              <a:rPr lang="en-US" b="1" i="1" u="sng" dirty="0">
                <a:solidFill>
                  <a:schemeClr val="tx1">
                    <a:lumMod val="65000"/>
                    <a:lumOff val="35000"/>
                  </a:schemeClr>
                </a:solidFill>
                <a:latin typeface="Arial" charset="0"/>
              </a:rPr>
              <a:t>deliver goods and services that </a:t>
            </a:r>
            <a:r>
              <a:rPr lang="en-US" b="1" i="1" u="sng" dirty="0" smtClean="0">
                <a:solidFill>
                  <a:schemeClr val="tx1">
                    <a:lumMod val="65000"/>
                    <a:lumOff val="35000"/>
                  </a:schemeClr>
                </a:solidFill>
                <a:latin typeface="Arial" charset="0"/>
              </a:rPr>
              <a:t>people want and value </a:t>
            </a:r>
            <a:r>
              <a:rPr lang="en-US" b="1" i="1" dirty="0" smtClean="0">
                <a:latin typeface="Arial" charset="0"/>
              </a:rPr>
              <a:t>at </a:t>
            </a:r>
            <a:r>
              <a:rPr lang="en-US" b="1" i="1" u="sng" dirty="0">
                <a:solidFill>
                  <a:srgbClr val="00B050"/>
                </a:solidFill>
                <a:latin typeface="Arial" charset="0"/>
              </a:rPr>
              <a:t>prices</a:t>
            </a:r>
            <a:r>
              <a:rPr lang="en-US" b="1" i="1" dirty="0">
                <a:latin typeface="Arial" charset="0"/>
              </a:rPr>
              <a:t> and </a:t>
            </a:r>
            <a:r>
              <a:rPr lang="en-US" b="1" i="1" u="sng" dirty="0">
                <a:solidFill>
                  <a:schemeClr val="tx2"/>
                </a:solidFill>
                <a:latin typeface="Arial" charset="0"/>
              </a:rPr>
              <a:t>under conditions that are reasonably attractive relative to those offered by others to a proportion of customers large enough to make those prices and conditions possible</a:t>
            </a:r>
            <a:r>
              <a:rPr lang="en-US" sz="1800" b="1" i="1" dirty="0" smtClean="0">
                <a:latin typeface="Arial" charset="0"/>
              </a:rPr>
              <a:t>.”</a:t>
            </a:r>
            <a:endParaRPr lang="en-US" sz="1800" b="1" i="1" dirty="0">
              <a:latin typeface="Arial" charset="0"/>
            </a:endParaRPr>
          </a:p>
          <a:p>
            <a:pPr eaLnBrk="0" hangingPunct="0">
              <a:spcBef>
                <a:spcPct val="10000"/>
              </a:spcBef>
              <a:buClrTx/>
              <a:buSzTx/>
              <a:buFontTx/>
              <a:buNone/>
            </a:pPr>
            <a:r>
              <a:rPr lang="en-US" sz="1800" b="1" dirty="0">
                <a:latin typeface="Arial" charset="0"/>
              </a:rPr>
              <a:t>		 </a:t>
            </a:r>
            <a:r>
              <a:rPr lang="en-US" sz="1800" dirty="0">
                <a:latin typeface="Arial" charset="0"/>
              </a:rPr>
              <a:t>--  </a:t>
            </a:r>
            <a:r>
              <a:rPr lang="en-US" sz="1400" dirty="0">
                <a:latin typeface="Arial" charset="0"/>
              </a:rPr>
              <a:t>Theodore Levitt, “Marketing and the Corporate Purpose” in</a:t>
            </a:r>
            <a:r>
              <a:rPr lang="en-US" sz="1400" b="1" dirty="0">
                <a:latin typeface="Arial" charset="0"/>
              </a:rPr>
              <a:t> 			       The Marketing Imagination </a:t>
            </a:r>
            <a:r>
              <a:rPr lang="en-US" sz="1400" dirty="0">
                <a:latin typeface="Arial" charset="0"/>
              </a:rPr>
              <a:t>(New York:  Free Press), 1986</a:t>
            </a:r>
            <a:r>
              <a:rPr lang="en-US" sz="1400" b="1" dirty="0">
                <a:latin typeface="Arial" charset="0"/>
              </a:rPr>
              <a:t>.</a:t>
            </a:r>
          </a:p>
        </p:txBody>
      </p:sp>
      <p:sp>
        <p:nvSpPr>
          <p:cNvPr id="23559" name="AutoShape 6"/>
          <p:cNvSpPr>
            <a:spLocks noChangeArrowheads="1"/>
          </p:cNvSpPr>
          <p:nvPr/>
        </p:nvSpPr>
        <p:spPr bwMode="auto">
          <a:xfrm>
            <a:off x="3962400" y="2394840"/>
            <a:ext cx="1143000" cy="533400"/>
          </a:xfrm>
          <a:prstGeom prst="leftRightArrow">
            <a:avLst>
              <a:gd name="adj1" fmla="val 50000"/>
              <a:gd name="adj2" fmla="val 42857"/>
            </a:avLst>
          </a:prstGeom>
          <a:solidFill>
            <a:srgbClr val="CC0000"/>
          </a:solidFill>
          <a:ln w="12700">
            <a:solidFill>
              <a:srgbClr val="CC0000"/>
            </a:solidFill>
            <a:miter lim="800000"/>
            <a:headEnd type="none" w="sm" len="sm"/>
            <a:tailEnd type="none" w="sm" len="sm"/>
          </a:ln>
        </p:spPr>
        <p:txBody>
          <a:bodyPr wrap="none" anchor="ctr"/>
          <a:lstStyle/>
          <a:p>
            <a:endParaRPr lang="en-US"/>
          </a:p>
        </p:txBody>
      </p:sp>
      <p:sp>
        <p:nvSpPr>
          <p:cNvPr id="23561" name="AutoShape 8"/>
          <p:cNvSpPr>
            <a:spLocks noChangeArrowheads="1"/>
          </p:cNvSpPr>
          <p:nvPr/>
        </p:nvSpPr>
        <p:spPr bwMode="auto">
          <a:xfrm>
            <a:off x="685800" y="2242440"/>
            <a:ext cx="533400" cy="990600"/>
          </a:xfrm>
          <a:prstGeom prst="curvedRightArrow">
            <a:avLst>
              <a:gd name="adj1" fmla="val 37143"/>
              <a:gd name="adj2" fmla="val 74286"/>
              <a:gd name="adj3" fmla="val 33333"/>
            </a:avLst>
          </a:prstGeom>
          <a:solidFill>
            <a:srgbClr val="CC0000"/>
          </a:solidFill>
          <a:ln w="12700">
            <a:solidFill>
              <a:srgbClr val="CC0000"/>
            </a:solidFill>
            <a:miter lim="800000"/>
            <a:headEnd/>
            <a:tailEnd/>
          </a:ln>
        </p:spPr>
        <p:txBody>
          <a:bodyPr wrap="none" anchor="ctr"/>
          <a:lstStyle/>
          <a:p>
            <a:endParaRPr lang="en-US"/>
          </a:p>
        </p:txBody>
      </p:sp>
      <p:sp>
        <p:nvSpPr>
          <p:cNvPr id="23563" name="AutoShape 10"/>
          <p:cNvSpPr>
            <a:spLocks noChangeArrowheads="1"/>
          </p:cNvSpPr>
          <p:nvPr/>
        </p:nvSpPr>
        <p:spPr bwMode="auto">
          <a:xfrm rot="359917" flipH="1">
            <a:off x="7848600" y="2394840"/>
            <a:ext cx="577850" cy="866775"/>
          </a:xfrm>
          <a:prstGeom prst="curvedRightArrow">
            <a:avLst>
              <a:gd name="adj1" fmla="val 30000"/>
              <a:gd name="adj2" fmla="val 60000"/>
              <a:gd name="adj3" fmla="val 33333"/>
            </a:avLst>
          </a:prstGeom>
          <a:solidFill>
            <a:srgbClr val="CC0000"/>
          </a:solidFill>
          <a:ln w="12700">
            <a:solidFill>
              <a:srgbClr val="CC0000"/>
            </a:solidFill>
            <a:miter lim="800000"/>
            <a:headEnd/>
            <a:tailEnd/>
          </a:ln>
        </p:spPr>
        <p:txBody>
          <a:bodyPr wrap="none" anchor="ctr"/>
          <a:lstStyle/>
          <a:p>
            <a:endParaRPr lang="en-US"/>
          </a:p>
        </p:txBody>
      </p:sp>
      <p:sp>
        <p:nvSpPr>
          <p:cNvPr id="11" name="Rectangle 4"/>
          <p:cNvSpPr>
            <a:spLocks noGrp="1" noChangeArrowheads="1"/>
          </p:cNvSpPr>
          <p:nvPr>
            <p:ph type="title"/>
          </p:nvPr>
        </p:nvSpPr>
        <p:spPr bwMode="gray">
          <a:xfrm>
            <a:off x="122238" y="234950"/>
            <a:ext cx="8793162" cy="292388"/>
          </a:xfrm>
        </p:spPr>
        <p:txBody>
          <a:bodyPr/>
          <a:lstStyle/>
          <a:p>
            <a:pPr eaLnBrk="1" hangingPunct="1"/>
            <a:r>
              <a:rPr lang="en-US" dirty="0" smtClean="0"/>
              <a:t>MARKETING MANAGEMENT</a:t>
            </a:r>
          </a:p>
        </p:txBody>
      </p:sp>
      <p:sp>
        <p:nvSpPr>
          <p:cNvPr id="12"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The Essence of Marketing</a:t>
            </a:r>
            <a:endParaRPr lang="en-US" sz="1800" i="1" dirty="0">
              <a:solidFill>
                <a:schemeClr val="tx2"/>
              </a:solidFill>
            </a:endParaRPr>
          </a:p>
        </p:txBody>
      </p:sp>
    </p:spTree>
    <p:extLst>
      <p:ext uri="{BB962C8B-B14F-4D97-AF65-F5344CB8AC3E}">
        <p14:creationId xmlns:p14="http://schemas.microsoft.com/office/powerpoint/2010/main" val="183732008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19</a:t>
            </a:fld>
            <a:endParaRPr lang="en-US"/>
          </a:p>
        </p:txBody>
      </p:sp>
      <p:sp>
        <p:nvSpPr>
          <p:cNvPr id="5" name="Rectangle 4"/>
          <p:cNvSpPr>
            <a:spLocks noGrp="1" noChangeArrowheads="1"/>
          </p:cNvSpPr>
          <p:nvPr>
            <p:ph type="title"/>
          </p:nvPr>
        </p:nvSpPr>
        <p:spPr bwMode="gray">
          <a:xfrm>
            <a:off x="122238" y="115204"/>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76250" y="458327"/>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Profit Patterns for Credit Card Company</a:t>
            </a:r>
            <a:endParaRPr lang="en-US" sz="1800" i="1" dirty="0">
              <a:solidFill>
                <a:schemeClr val="tx2"/>
              </a:solidFill>
            </a:endParaRPr>
          </a:p>
        </p:txBody>
      </p:sp>
      <p:sp>
        <p:nvSpPr>
          <p:cNvPr id="9" name="TextBox 8"/>
          <p:cNvSpPr txBox="1"/>
          <p:nvPr/>
        </p:nvSpPr>
        <p:spPr>
          <a:xfrm>
            <a:off x="-54436" y="6672952"/>
            <a:ext cx="3918411" cy="215444"/>
          </a:xfrm>
          <a:prstGeom prst="rect">
            <a:avLst/>
          </a:prstGeom>
          <a:noFill/>
        </p:spPr>
        <p:txBody>
          <a:bodyPr wrap="square" rtlCol="0">
            <a:spAutoFit/>
          </a:bodyPr>
          <a:lstStyle/>
          <a:p>
            <a:pPr algn="l"/>
            <a:r>
              <a:rPr lang="en-US" sz="800" i="1" dirty="0" smtClean="0"/>
              <a:t>Source:  </a:t>
            </a:r>
            <a:r>
              <a:rPr lang="en-US" sz="800" dirty="0" err="1" smtClean="0"/>
              <a:t>Reichheld</a:t>
            </a:r>
            <a:r>
              <a:rPr lang="en-US" sz="800" dirty="0" smtClean="0"/>
              <a:t> and Teal, </a:t>
            </a:r>
            <a:r>
              <a:rPr lang="en-US" sz="800" u="sng" dirty="0" smtClean="0"/>
              <a:t>The Loyalty Effect </a:t>
            </a:r>
            <a:r>
              <a:rPr lang="en-US" sz="800" i="1" dirty="0" smtClean="0"/>
              <a:t>(1997)</a:t>
            </a:r>
            <a:endParaRPr lang="en-US" sz="800" i="1" dirty="0"/>
          </a:p>
        </p:txBody>
      </p:sp>
      <p:graphicFrame>
        <p:nvGraphicFramePr>
          <p:cNvPr id="2" name="Table 1"/>
          <p:cNvGraphicFramePr>
            <a:graphicFrameLocks noGrp="1"/>
          </p:cNvGraphicFramePr>
          <p:nvPr>
            <p:extLst/>
          </p:nvPr>
        </p:nvGraphicFramePr>
        <p:xfrm>
          <a:off x="498022" y="1003958"/>
          <a:ext cx="3048000" cy="466241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70840">
                <a:tc>
                  <a:txBody>
                    <a:bodyPr/>
                    <a:lstStyle/>
                    <a:p>
                      <a:r>
                        <a:rPr lang="en-US" sz="1600" dirty="0" smtClean="0">
                          <a:solidFill>
                            <a:schemeClr val="tx2"/>
                          </a:solidFill>
                        </a:rPr>
                        <a:t>Year</a:t>
                      </a:r>
                      <a:endParaRPr lang="en-US" sz="1600" dirty="0">
                        <a:solidFill>
                          <a:schemeClr val="tx2"/>
                        </a:solidFill>
                      </a:endParaRPr>
                    </a:p>
                  </a:txBody>
                  <a:tcPr/>
                </a:tc>
                <a:tc>
                  <a:txBody>
                    <a:bodyPr/>
                    <a:lstStyle/>
                    <a:p>
                      <a:r>
                        <a:rPr lang="en-US" sz="1600" dirty="0" smtClean="0">
                          <a:solidFill>
                            <a:schemeClr val="tx2"/>
                          </a:solidFill>
                        </a:rPr>
                        <a:t>Profit</a:t>
                      </a:r>
                      <a:r>
                        <a:rPr lang="en-US" sz="1600" baseline="0" dirty="0" smtClean="0">
                          <a:solidFill>
                            <a:schemeClr val="tx2"/>
                          </a:solidFill>
                        </a:rPr>
                        <a:t> per Customer</a:t>
                      </a:r>
                      <a:endParaRPr lang="en-US" sz="1600" dirty="0">
                        <a:solidFill>
                          <a:schemeClr val="tx2"/>
                        </a:solidFill>
                      </a:endParaRPr>
                    </a:p>
                  </a:txBody>
                  <a:tcPr/>
                </a:tc>
                <a:extLst>
                  <a:ext uri="{0D108BD9-81ED-4DB2-BD59-A6C34878D82A}">
                    <a16:rowId xmlns:a16="http://schemas.microsoft.com/office/drawing/2014/main" val="10000"/>
                  </a:ext>
                </a:extLst>
              </a:tr>
              <a:tr h="370840">
                <a:tc>
                  <a:txBody>
                    <a:bodyPr/>
                    <a:lstStyle/>
                    <a:p>
                      <a:r>
                        <a:rPr lang="en-US" sz="1600" dirty="0" smtClean="0"/>
                        <a:t>0</a:t>
                      </a:r>
                      <a:endParaRPr lang="en-US" sz="1600" dirty="0"/>
                    </a:p>
                  </a:txBody>
                  <a:tcPr/>
                </a:tc>
                <a:tc>
                  <a:txBody>
                    <a:bodyPr/>
                    <a:lstStyle/>
                    <a:p>
                      <a:endParaRPr lang="en-US" sz="1600" dirty="0"/>
                    </a:p>
                  </a:txBody>
                  <a:tcPr/>
                </a:tc>
                <a:extLst>
                  <a:ext uri="{0D108BD9-81ED-4DB2-BD59-A6C34878D82A}">
                    <a16:rowId xmlns:a16="http://schemas.microsoft.com/office/drawing/2014/main" val="10001"/>
                  </a:ext>
                </a:extLst>
              </a:tr>
              <a:tr h="370840">
                <a:tc>
                  <a:txBody>
                    <a:bodyPr/>
                    <a:lstStyle/>
                    <a:p>
                      <a:r>
                        <a:rPr lang="en-US" sz="1600" dirty="0" smtClean="0"/>
                        <a:t>1</a:t>
                      </a:r>
                      <a:endParaRPr lang="en-US" sz="1600" dirty="0"/>
                    </a:p>
                  </a:txBody>
                  <a:tcPr/>
                </a:tc>
                <a:tc>
                  <a:txBody>
                    <a:bodyPr/>
                    <a:lstStyle/>
                    <a:p>
                      <a:r>
                        <a:rPr lang="en-US" sz="1600" dirty="0" smtClean="0"/>
                        <a:t>$42</a:t>
                      </a:r>
                      <a:endParaRPr lang="en-US" sz="1600" dirty="0"/>
                    </a:p>
                  </a:txBody>
                  <a:tcPr/>
                </a:tc>
                <a:extLst>
                  <a:ext uri="{0D108BD9-81ED-4DB2-BD59-A6C34878D82A}">
                    <a16:rowId xmlns:a16="http://schemas.microsoft.com/office/drawing/2014/main" val="10002"/>
                  </a:ext>
                </a:extLst>
              </a:tr>
              <a:tr h="374890">
                <a:tc>
                  <a:txBody>
                    <a:bodyPr/>
                    <a:lstStyle/>
                    <a:p>
                      <a:r>
                        <a:rPr lang="en-US" sz="1600" dirty="0" smtClean="0"/>
                        <a:t>2</a:t>
                      </a:r>
                      <a:endParaRPr lang="en-US" sz="1600" dirty="0"/>
                    </a:p>
                  </a:txBody>
                  <a:tcPr/>
                </a:tc>
                <a:tc>
                  <a:txBody>
                    <a:bodyPr/>
                    <a:lstStyle/>
                    <a:p>
                      <a:r>
                        <a:rPr lang="en-US" sz="1600" dirty="0" smtClean="0"/>
                        <a:t>$66</a:t>
                      </a:r>
                      <a:endParaRPr lang="en-US" sz="1600" dirty="0"/>
                    </a:p>
                  </a:txBody>
                  <a:tcPr/>
                </a:tc>
                <a:extLst>
                  <a:ext uri="{0D108BD9-81ED-4DB2-BD59-A6C34878D82A}">
                    <a16:rowId xmlns:a16="http://schemas.microsoft.com/office/drawing/2014/main" val="10003"/>
                  </a:ext>
                </a:extLst>
              </a:tr>
              <a:tr h="370840">
                <a:tc>
                  <a:txBody>
                    <a:bodyPr/>
                    <a:lstStyle/>
                    <a:p>
                      <a:r>
                        <a:rPr lang="en-US" sz="1600" dirty="0" smtClean="0"/>
                        <a:t>3</a:t>
                      </a:r>
                      <a:endParaRPr lang="en-US" sz="1600" dirty="0"/>
                    </a:p>
                  </a:txBody>
                  <a:tcPr/>
                </a:tc>
                <a:tc>
                  <a:txBody>
                    <a:bodyPr/>
                    <a:lstStyle/>
                    <a:p>
                      <a:r>
                        <a:rPr lang="en-US" sz="1600" dirty="0" smtClean="0"/>
                        <a:t>$70</a:t>
                      </a:r>
                      <a:endParaRPr lang="en-US" sz="1600" dirty="0"/>
                    </a:p>
                  </a:txBody>
                  <a:tcPr/>
                </a:tc>
                <a:extLst>
                  <a:ext uri="{0D108BD9-81ED-4DB2-BD59-A6C34878D82A}">
                    <a16:rowId xmlns:a16="http://schemas.microsoft.com/office/drawing/2014/main" val="10004"/>
                  </a:ext>
                </a:extLst>
              </a:tr>
              <a:tr h="370840">
                <a:tc>
                  <a:txBody>
                    <a:bodyPr/>
                    <a:lstStyle/>
                    <a:p>
                      <a:r>
                        <a:rPr lang="en-US" sz="1600" dirty="0" smtClean="0"/>
                        <a:t>4</a:t>
                      </a:r>
                      <a:endParaRPr lang="en-US" sz="1600" dirty="0"/>
                    </a:p>
                  </a:txBody>
                  <a:tcPr/>
                </a:tc>
                <a:tc>
                  <a:txBody>
                    <a:bodyPr/>
                    <a:lstStyle/>
                    <a:p>
                      <a:r>
                        <a:rPr lang="en-US" sz="1600" dirty="0" smtClean="0"/>
                        <a:t>$75</a:t>
                      </a:r>
                      <a:endParaRPr lang="en-US" sz="1600" dirty="0"/>
                    </a:p>
                  </a:txBody>
                  <a:tcPr/>
                </a:tc>
                <a:extLst>
                  <a:ext uri="{0D108BD9-81ED-4DB2-BD59-A6C34878D82A}">
                    <a16:rowId xmlns:a16="http://schemas.microsoft.com/office/drawing/2014/main" val="10005"/>
                  </a:ext>
                </a:extLst>
              </a:tr>
              <a:tr h="370840">
                <a:tc>
                  <a:txBody>
                    <a:bodyPr/>
                    <a:lstStyle/>
                    <a:p>
                      <a:r>
                        <a:rPr lang="en-US" sz="1600" dirty="0" smtClean="0"/>
                        <a:t>5</a:t>
                      </a:r>
                      <a:endParaRPr lang="en-US" sz="1600" dirty="0"/>
                    </a:p>
                  </a:txBody>
                  <a:tcPr/>
                </a:tc>
                <a:tc>
                  <a:txBody>
                    <a:bodyPr/>
                    <a:lstStyle/>
                    <a:p>
                      <a:r>
                        <a:rPr lang="en-US" sz="1600" dirty="0" smtClean="0"/>
                        <a:t>$86</a:t>
                      </a:r>
                      <a:endParaRPr lang="en-US" sz="1600" dirty="0"/>
                    </a:p>
                  </a:txBody>
                  <a:tcPr/>
                </a:tc>
                <a:extLst>
                  <a:ext uri="{0D108BD9-81ED-4DB2-BD59-A6C34878D82A}">
                    <a16:rowId xmlns:a16="http://schemas.microsoft.com/office/drawing/2014/main" val="10006"/>
                  </a:ext>
                </a:extLst>
              </a:tr>
              <a:tr h="370840">
                <a:tc>
                  <a:txBody>
                    <a:bodyPr/>
                    <a:lstStyle/>
                    <a:p>
                      <a:r>
                        <a:rPr lang="en-US" sz="1600" dirty="0" smtClean="0"/>
                        <a:t>6</a:t>
                      </a:r>
                      <a:endParaRPr lang="en-US" sz="1600" dirty="0"/>
                    </a:p>
                  </a:txBody>
                  <a:tcPr/>
                </a:tc>
                <a:tc>
                  <a:txBody>
                    <a:bodyPr/>
                    <a:lstStyle/>
                    <a:p>
                      <a:r>
                        <a:rPr lang="en-US" sz="1600" dirty="0" smtClean="0"/>
                        <a:t>$92</a:t>
                      </a:r>
                      <a:endParaRPr lang="en-US" sz="1600" dirty="0"/>
                    </a:p>
                  </a:txBody>
                  <a:tcPr/>
                </a:tc>
                <a:extLst>
                  <a:ext uri="{0D108BD9-81ED-4DB2-BD59-A6C34878D82A}">
                    <a16:rowId xmlns:a16="http://schemas.microsoft.com/office/drawing/2014/main" val="10007"/>
                  </a:ext>
                </a:extLst>
              </a:tr>
              <a:tr h="370840">
                <a:tc>
                  <a:txBody>
                    <a:bodyPr/>
                    <a:lstStyle/>
                    <a:p>
                      <a:r>
                        <a:rPr lang="en-US" sz="1600" dirty="0" smtClean="0"/>
                        <a:t>7</a:t>
                      </a:r>
                      <a:endParaRPr lang="en-US" sz="1600" dirty="0"/>
                    </a:p>
                  </a:txBody>
                  <a:tcPr/>
                </a:tc>
                <a:tc>
                  <a:txBody>
                    <a:bodyPr/>
                    <a:lstStyle/>
                    <a:p>
                      <a:r>
                        <a:rPr lang="en-US" sz="1600" dirty="0" smtClean="0"/>
                        <a:t>$96</a:t>
                      </a:r>
                      <a:endParaRPr lang="en-US" sz="1600" dirty="0"/>
                    </a:p>
                  </a:txBody>
                  <a:tcPr/>
                </a:tc>
                <a:extLst>
                  <a:ext uri="{0D108BD9-81ED-4DB2-BD59-A6C34878D82A}">
                    <a16:rowId xmlns:a16="http://schemas.microsoft.com/office/drawing/2014/main" val="10008"/>
                  </a:ext>
                </a:extLst>
              </a:tr>
              <a:tr h="370840">
                <a:tc>
                  <a:txBody>
                    <a:bodyPr/>
                    <a:lstStyle/>
                    <a:p>
                      <a:r>
                        <a:rPr lang="en-US" sz="1600" dirty="0" smtClean="0"/>
                        <a:t>8</a:t>
                      </a:r>
                      <a:endParaRPr lang="en-US" sz="1600" dirty="0"/>
                    </a:p>
                  </a:txBody>
                  <a:tcPr/>
                </a:tc>
                <a:tc>
                  <a:txBody>
                    <a:bodyPr/>
                    <a:lstStyle/>
                    <a:p>
                      <a:r>
                        <a:rPr lang="en-US" sz="1600" dirty="0" smtClean="0"/>
                        <a:t>$99</a:t>
                      </a:r>
                      <a:endParaRPr lang="en-US" sz="1600" dirty="0"/>
                    </a:p>
                  </a:txBody>
                  <a:tcPr/>
                </a:tc>
                <a:extLst>
                  <a:ext uri="{0D108BD9-81ED-4DB2-BD59-A6C34878D82A}">
                    <a16:rowId xmlns:a16="http://schemas.microsoft.com/office/drawing/2014/main" val="10009"/>
                  </a:ext>
                </a:extLst>
              </a:tr>
              <a:tr h="370840">
                <a:tc>
                  <a:txBody>
                    <a:bodyPr/>
                    <a:lstStyle/>
                    <a:p>
                      <a:r>
                        <a:rPr lang="en-US" sz="1600" dirty="0" smtClean="0"/>
                        <a:t>9</a:t>
                      </a:r>
                      <a:endParaRPr lang="en-US" sz="1600" dirty="0"/>
                    </a:p>
                  </a:txBody>
                  <a:tcPr/>
                </a:tc>
                <a:tc>
                  <a:txBody>
                    <a:bodyPr/>
                    <a:lstStyle/>
                    <a:p>
                      <a:r>
                        <a:rPr lang="en-US" sz="1600" dirty="0" smtClean="0"/>
                        <a:t>$105</a:t>
                      </a:r>
                      <a:endParaRPr lang="en-US" sz="1600" dirty="0"/>
                    </a:p>
                  </a:txBody>
                  <a:tcPr/>
                </a:tc>
                <a:extLst>
                  <a:ext uri="{0D108BD9-81ED-4DB2-BD59-A6C34878D82A}">
                    <a16:rowId xmlns:a16="http://schemas.microsoft.com/office/drawing/2014/main" val="10010"/>
                  </a:ext>
                </a:extLst>
              </a:tr>
              <a:tr h="370840">
                <a:tc>
                  <a:txBody>
                    <a:bodyPr/>
                    <a:lstStyle/>
                    <a:p>
                      <a:r>
                        <a:rPr lang="en-US" sz="1600" dirty="0" smtClean="0"/>
                        <a:t>Totals</a:t>
                      </a:r>
                      <a:endParaRPr lang="en-US" sz="1600" dirty="0"/>
                    </a:p>
                  </a:txBody>
                  <a:tcPr/>
                </a:tc>
                <a:tc>
                  <a:txBody>
                    <a:bodyPr/>
                    <a:lstStyle/>
                    <a:p>
                      <a:endParaRPr lang="en-US" sz="1600" dirty="0"/>
                    </a:p>
                  </a:txBody>
                  <a:tcPr/>
                </a:tc>
                <a:extLst>
                  <a:ext uri="{0D108BD9-81ED-4DB2-BD59-A6C34878D82A}">
                    <a16:rowId xmlns:a16="http://schemas.microsoft.com/office/drawing/2014/main" val="10011"/>
                  </a:ext>
                </a:extLst>
              </a:tr>
            </a:tbl>
          </a:graphicData>
        </a:graphic>
      </p:graphicFrame>
      <p:sp>
        <p:nvSpPr>
          <p:cNvPr id="18" name="TextBox 17"/>
          <p:cNvSpPr txBox="1"/>
          <p:nvPr/>
        </p:nvSpPr>
        <p:spPr>
          <a:xfrm>
            <a:off x="4533728" y="3523217"/>
            <a:ext cx="3597908" cy="215444"/>
          </a:xfrm>
          <a:prstGeom prst="rect">
            <a:avLst/>
          </a:prstGeom>
          <a:noFill/>
        </p:spPr>
        <p:txBody>
          <a:bodyPr wrap="square" rtlCol="0">
            <a:spAutoFit/>
          </a:bodyPr>
          <a:lstStyle/>
          <a:p>
            <a:r>
              <a:rPr lang="en-US" sz="800" dirty="0" smtClean="0"/>
              <a:t>Age of Customer Account (years)</a:t>
            </a:r>
            <a:endParaRPr lang="en-US" sz="800"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486" y="1235133"/>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605212" y="887761"/>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graphicFrame>
        <p:nvGraphicFramePr>
          <p:cNvPr id="7" name="Object 6"/>
          <p:cNvGraphicFramePr>
            <a:graphicFrameLocks noChangeAspect="1"/>
          </p:cNvGraphicFramePr>
          <p:nvPr>
            <p:extLst/>
          </p:nvPr>
        </p:nvGraphicFramePr>
        <p:xfrm>
          <a:off x="4360472" y="4388514"/>
          <a:ext cx="4191000" cy="842962"/>
        </p:xfrm>
        <a:graphic>
          <a:graphicData uri="http://schemas.openxmlformats.org/presentationml/2006/ole">
            <mc:AlternateContent xmlns:mc="http://schemas.openxmlformats.org/markup-compatibility/2006">
              <mc:Choice xmlns:v="urn:schemas-microsoft-com:vml" Requires="v">
                <p:oleObj spid="_x0000_s69648" name="Equation" r:id="rId4" imgW="2336760" imgH="469800" progId="Equation.DSMT4">
                  <p:embed/>
                </p:oleObj>
              </mc:Choice>
              <mc:Fallback>
                <p:oleObj name="Equation" r:id="rId4" imgW="2336760" imgH="469800" progId="Equation.DSMT4">
                  <p:embed/>
                  <p:pic>
                    <p:nvPicPr>
                      <p:cNvPr id="7" name="Object 6"/>
                      <p:cNvPicPr>
                        <a:picLocks noChangeAspect="1" noChangeArrowheads="1"/>
                      </p:cNvPicPr>
                      <p:nvPr/>
                    </p:nvPicPr>
                    <p:blipFill>
                      <a:blip r:embed="rId5"/>
                      <a:srcRect/>
                      <a:stretch>
                        <a:fillRect/>
                      </a:stretch>
                    </p:blipFill>
                    <p:spPr bwMode="auto">
                      <a:xfrm>
                        <a:off x="4360472" y="4388514"/>
                        <a:ext cx="4191000"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19"/>
          <p:cNvSpPr/>
          <p:nvPr/>
        </p:nvSpPr>
        <p:spPr bwMode="auto">
          <a:xfrm>
            <a:off x="4735844" y="3783893"/>
            <a:ext cx="3395792" cy="489857"/>
          </a:xfrm>
          <a:prstGeom prst="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2" name="TextBox 21"/>
          <p:cNvSpPr txBox="1"/>
          <p:nvPr/>
        </p:nvSpPr>
        <p:spPr>
          <a:xfrm>
            <a:off x="4837171" y="3859544"/>
            <a:ext cx="3199850" cy="338554"/>
          </a:xfrm>
          <a:prstGeom prst="rect">
            <a:avLst/>
          </a:prstGeom>
          <a:noFill/>
        </p:spPr>
        <p:txBody>
          <a:bodyPr wrap="square" rtlCol="0">
            <a:spAutoFit/>
          </a:bodyPr>
          <a:lstStyle/>
          <a:p>
            <a:r>
              <a:rPr lang="en-US" i="1" dirty="0" smtClean="0">
                <a:solidFill>
                  <a:schemeClr val="tx2"/>
                </a:solidFill>
              </a:rPr>
              <a:t>Assume a 10% discount rate</a:t>
            </a:r>
            <a:endParaRPr lang="en-US" i="1" dirty="0">
              <a:solidFill>
                <a:schemeClr val="tx2"/>
              </a:solidFill>
            </a:endParaRPr>
          </a:p>
        </p:txBody>
      </p:sp>
      <p:sp>
        <p:nvSpPr>
          <p:cNvPr id="23" name="Rectangle 22"/>
          <p:cNvSpPr/>
          <p:nvPr/>
        </p:nvSpPr>
        <p:spPr bwMode="auto">
          <a:xfrm>
            <a:off x="4735844" y="5623623"/>
            <a:ext cx="3417560" cy="777185"/>
          </a:xfrm>
          <a:prstGeom prst="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4" name="TextBox 23"/>
          <p:cNvSpPr txBox="1"/>
          <p:nvPr/>
        </p:nvSpPr>
        <p:spPr>
          <a:xfrm>
            <a:off x="4858939" y="5612186"/>
            <a:ext cx="3199850" cy="830997"/>
          </a:xfrm>
          <a:prstGeom prst="rect">
            <a:avLst/>
          </a:prstGeom>
          <a:noFill/>
        </p:spPr>
        <p:txBody>
          <a:bodyPr wrap="square" rtlCol="0">
            <a:spAutoFit/>
          </a:bodyPr>
          <a:lstStyle/>
          <a:p>
            <a:r>
              <a:rPr lang="en-US" i="1" dirty="0" smtClean="0">
                <a:solidFill>
                  <a:schemeClr val="tx2"/>
                </a:solidFill>
              </a:rPr>
              <a:t>What about a constant cash flow into perpetuity (i.e. an infinite planning horizon)?</a:t>
            </a:r>
            <a:endParaRPr lang="en-US" i="1" dirty="0">
              <a:solidFill>
                <a:schemeClr val="tx2"/>
              </a:solidFill>
            </a:endParaRPr>
          </a:p>
        </p:txBody>
      </p:sp>
    </p:spTree>
    <p:extLst>
      <p:ext uri="{BB962C8B-B14F-4D97-AF65-F5344CB8AC3E}">
        <p14:creationId xmlns:p14="http://schemas.microsoft.com/office/powerpoint/2010/main" val="356493712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bwMode="gray">
          <a:xfrm>
            <a:off x="122238" y="115204"/>
            <a:ext cx="8793162" cy="292388"/>
          </a:xfrm>
        </p:spPr>
        <p:txBody>
          <a:bodyPr/>
          <a:lstStyle/>
          <a:p>
            <a:pPr eaLnBrk="1" hangingPunct="1"/>
            <a:r>
              <a:rPr lang="en-US" dirty="0" smtClean="0"/>
              <a:t>A CASH FLOW OVER AN INFINITE HORIZON</a:t>
            </a:r>
          </a:p>
        </p:txBody>
      </p:sp>
      <p:sp>
        <p:nvSpPr>
          <p:cNvPr id="8" name="Rectangle 36"/>
          <p:cNvSpPr>
            <a:spLocks noChangeArrowheads="1"/>
          </p:cNvSpPr>
          <p:nvPr/>
        </p:nvSpPr>
        <p:spPr bwMode="auto">
          <a:xfrm>
            <a:off x="476250" y="53452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is the Present Value?</a:t>
            </a:r>
            <a:endParaRPr lang="en-US" sz="1800" i="1" dirty="0">
              <a:solidFill>
                <a:schemeClr val="tx2"/>
              </a:solidFill>
            </a:endParaRPr>
          </a:p>
        </p:txBody>
      </p:sp>
      <p:graphicFrame>
        <p:nvGraphicFramePr>
          <p:cNvPr id="3" name="Object 2"/>
          <p:cNvGraphicFramePr>
            <a:graphicFrameLocks noChangeAspect="1"/>
          </p:cNvGraphicFramePr>
          <p:nvPr>
            <p:extLst/>
          </p:nvPr>
        </p:nvGraphicFramePr>
        <p:xfrm>
          <a:off x="1306513" y="1565275"/>
          <a:ext cx="4306887" cy="1068388"/>
        </p:xfrm>
        <a:graphic>
          <a:graphicData uri="http://schemas.openxmlformats.org/presentationml/2006/ole">
            <mc:AlternateContent xmlns:mc="http://schemas.openxmlformats.org/markup-compatibility/2006">
              <mc:Choice xmlns:v="urn:schemas-microsoft-com:vml" Requires="v">
                <p:oleObj spid="_x0000_s70686" name="Equation" r:id="rId4" imgW="1739880" imgH="431640" progId="Equation.DSMT4">
                  <p:embed/>
                </p:oleObj>
              </mc:Choice>
              <mc:Fallback>
                <p:oleObj name="Equation" r:id="rId4" imgW="1739880" imgH="431640" progId="Equation.DSMT4">
                  <p:embed/>
                  <p:pic>
                    <p:nvPicPr>
                      <p:cNvPr id="3" name="Object 2"/>
                      <p:cNvPicPr/>
                      <p:nvPr/>
                    </p:nvPicPr>
                    <p:blipFill>
                      <a:blip r:embed="rId5"/>
                      <a:stretch>
                        <a:fillRect/>
                      </a:stretch>
                    </p:blipFill>
                    <p:spPr>
                      <a:xfrm>
                        <a:off x="1306513" y="1565275"/>
                        <a:ext cx="4306887" cy="1068388"/>
                      </a:xfrm>
                      <a:prstGeom prst="rect">
                        <a:avLst/>
                      </a:prstGeom>
                    </p:spPr>
                  </p:pic>
                </p:oleObj>
              </mc:Fallback>
            </mc:AlternateContent>
          </a:graphicData>
        </a:graphic>
      </p:graphicFrame>
      <p:sp>
        <p:nvSpPr>
          <p:cNvPr id="5" name="TextBox 4"/>
          <p:cNvSpPr txBox="1"/>
          <p:nvPr/>
        </p:nvSpPr>
        <p:spPr>
          <a:xfrm>
            <a:off x="1839686" y="2884714"/>
            <a:ext cx="3483428" cy="338554"/>
          </a:xfrm>
          <a:prstGeom prst="rect">
            <a:avLst/>
          </a:prstGeom>
          <a:noFill/>
        </p:spPr>
        <p:txBody>
          <a:bodyPr wrap="square" rtlCol="0">
            <a:spAutoFit/>
          </a:bodyPr>
          <a:lstStyle/>
          <a:p>
            <a:r>
              <a:rPr lang="en-US" dirty="0" smtClean="0"/>
              <a:t>Where </a:t>
            </a:r>
            <a:r>
              <a:rPr lang="en-US" i="1" dirty="0" smtClean="0"/>
              <a:t>d</a:t>
            </a:r>
            <a:r>
              <a:rPr lang="en-US" dirty="0" smtClean="0"/>
              <a:t> is the discount rate.</a:t>
            </a:r>
            <a:endParaRPr lang="en-US" dirty="0"/>
          </a:p>
        </p:txBody>
      </p:sp>
      <p:graphicFrame>
        <p:nvGraphicFramePr>
          <p:cNvPr id="6" name="Object 5"/>
          <p:cNvGraphicFramePr>
            <a:graphicFrameLocks noChangeAspect="1"/>
          </p:cNvGraphicFramePr>
          <p:nvPr>
            <p:extLst/>
          </p:nvPr>
        </p:nvGraphicFramePr>
        <p:xfrm>
          <a:off x="1268413" y="3578225"/>
          <a:ext cx="6540500" cy="1068388"/>
        </p:xfrm>
        <a:graphic>
          <a:graphicData uri="http://schemas.openxmlformats.org/presentationml/2006/ole">
            <mc:AlternateContent xmlns:mc="http://schemas.openxmlformats.org/markup-compatibility/2006">
              <mc:Choice xmlns:v="urn:schemas-microsoft-com:vml" Requires="v">
                <p:oleObj spid="_x0000_s70687" name="Equation" r:id="rId6" imgW="2641320" imgH="431640" progId="Equation.DSMT4">
                  <p:embed/>
                </p:oleObj>
              </mc:Choice>
              <mc:Fallback>
                <p:oleObj name="Equation" r:id="rId6" imgW="2641320" imgH="431640" progId="Equation.DSMT4">
                  <p:embed/>
                  <p:pic>
                    <p:nvPicPr>
                      <p:cNvPr id="6" name="Object 5"/>
                      <p:cNvPicPr>
                        <a:picLocks noChangeAspect="1" noChangeArrowheads="1"/>
                      </p:cNvPicPr>
                      <p:nvPr/>
                    </p:nvPicPr>
                    <p:blipFill>
                      <a:blip r:embed="rId7"/>
                      <a:srcRect/>
                      <a:stretch>
                        <a:fillRect/>
                      </a:stretch>
                    </p:blipFill>
                    <p:spPr bwMode="auto">
                      <a:xfrm>
                        <a:off x="1268413" y="3578225"/>
                        <a:ext cx="65405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ounded Rectangle 8"/>
          <p:cNvSpPr/>
          <p:nvPr/>
        </p:nvSpPr>
        <p:spPr bwMode="auto">
          <a:xfrm>
            <a:off x="1839686" y="5001570"/>
            <a:ext cx="5791414" cy="1057682"/>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Arial" panose="020B0604020202020204" pitchFamily="34" charset="0"/>
              <a:buChar char="•"/>
              <a:tabLst/>
            </a:pPr>
            <a:r>
              <a:rPr kumimoji="0" lang="en-US" sz="1600" b="1" i="0" u="none" strike="noStrike" cap="none" normalizeH="0" baseline="0" dirty="0" smtClean="0">
                <a:ln>
                  <a:noFill/>
                </a:ln>
                <a:solidFill>
                  <a:schemeClr val="tx2"/>
                </a:solidFill>
                <a:effectLst/>
                <a:latin typeface="Arial" charset="0"/>
              </a:rPr>
              <a:t>Does this suggest a way to estimate the lifetime value of a customer?</a:t>
            </a:r>
          </a:p>
          <a:p>
            <a:pPr marL="285750" marR="0" indent="-285750" algn="l" defTabSz="933450" rtl="0" eaLnBrk="1" fontAlgn="base" latinLnBrk="0" hangingPunct="1">
              <a:lnSpc>
                <a:spcPct val="100000"/>
              </a:lnSpc>
              <a:spcBef>
                <a:spcPct val="50000"/>
              </a:spcBef>
              <a:spcAft>
                <a:spcPct val="0"/>
              </a:spcAft>
              <a:buClrTx/>
              <a:buSzTx/>
              <a:buFont typeface="Arial" panose="020B0604020202020204" pitchFamily="34" charset="0"/>
              <a:buChar char="•"/>
              <a:tabLst/>
            </a:pPr>
            <a:r>
              <a:rPr lang="en-US" dirty="0" smtClean="0">
                <a:solidFill>
                  <a:schemeClr val="tx2"/>
                </a:solidFill>
              </a:rPr>
              <a:t>What, if any, assumptions are being made?</a:t>
            </a:r>
            <a:endParaRPr kumimoji="0" lang="en-US" sz="1600"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3480936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4"/>
          <p:cNvGraphicFramePr>
            <a:graphicFrameLocks/>
          </p:cNvGraphicFramePr>
          <p:nvPr>
            <p:extLst/>
          </p:nvPr>
        </p:nvGraphicFramePr>
        <p:xfrm>
          <a:off x="4816355" y="2637281"/>
          <a:ext cx="3074534" cy="759055"/>
        </p:xfrm>
        <a:graphic>
          <a:graphicData uri="http://schemas.openxmlformats.org/presentationml/2006/ole">
            <mc:AlternateContent xmlns:mc="http://schemas.openxmlformats.org/markup-compatibility/2006">
              <mc:Choice xmlns:v="urn:schemas-microsoft-com:vml" Requires="v">
                <p:oleObj spid="_x0000_s71710" name="Equation" r:id="rId4" imgW="1701720" imgH="431640" progId="Equation.DSMT4">
                  <p:embed/>
                </p:oleObj>
              </mc:Choice>
              <mc:Fallback>
                <p:oleObj name="Equation" r:id="rId4" imgW="1701720" imgH="431640" progId="Equation.DSMT4">
                  <p:embed/>
                  <p:pic>
                    <p:nvPicPr>
                      <p:cNvPr id="7170" name="Object 4"/>
                      <p:cNvPicPr>
                        <a:picLocks noChangeArrowheads="1"/>
                      </p:cNvPicPr>
                      <p:nvPr/>
                    </p:nvPicPr>
                    <p:blipFill>
                      <a:blip r:embed="rId5"/>
                      <a:srcRect/>
                      <a:stretch>
                        <a:fillRect/>
                      </a:stretch>
                    </p:blipFill>
                    <p:spPr bwMode="auto">
                      <a:xfrm>
                        <a:off x="4816355" y="2637281"/>
                        <a:ext cx="3074534" cy="759055"/>
                      </a:xfrm>
                      <a:prstGeom prst="rect">
                        <a:avLst/>
                      </a:prstGeom>
                      <a:solidFill>
                        <a:schemeClr val="bg1"/>
                      </a:solidFill>
                      <a:ln>
                        <a:noFill/>
                      </a:ln>
                      <a:effectLst/>
                      <a:extLst/>
                    </p:spPr>
                  </p:pic>
                </p:oleObj>
              </mc:Fallback>
            </mc:AlternateContent>
          </a:graphicData>
        </a:graphic>
      </p:graphicFrame>
      <p:sp>
        <p:nvSpPr>
          <p:cNvPr id="7" name="Rectangle 4"/>
          <p:cNvSpPr>
            <a:spLocks noGrp="1" noChangeArrowheads="1"/>
          </p:cNvSpPr>
          <p:nvPr>
            <p:ph type="title"/>
          </p:nvPr>
        </p:nvSpPr>
        <p:spPr bwMode="gray">
          <a:xfrm>
            <a:off x="122238" y="115204"/>
            <a:ext cx="8793162" cy="292388"/>
          </a:xfrm>
        </p:spPr>
        <p:txBody>
          <a:bodyPr/>
          <a:lstStyle/>
          <a:p>
            <a:pPr eaLnBrk="1" hangingPunct="1"/>
            <a:r>
              <a:rPr lang="en-US" dirty="0" smtClean="0"/>
              <a:t>A SIMPLE VIEW OF LIFETIME VALUE</a:t>
            </a:r>
          </a:p>
        </p:txBody>
      </p:sp>
      <p:sp>
        <p:nvSpPr>
          <p:cNvPr id="8" name="Rectangle 36"/>
          <p:cNvSpPr>
            <a:spLocks noChangeArrowheads="1"/>
          </p:cNvSpPr>
          <p:nvPr/>
        </p:nvSpPr>
        <p:spPr bwMode="auto">
          <a:xfrm>
            <a:off x="476250" y="53452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The Present Value of a Margin Received into Perpetuity</a:t>
            </a:r>
            <a:endParaRPr lang="en-US" sz="1800" i="1" dirty="0">
              <a:solidFill>
                <a:schemeClr val="tx2"/>
              </a:solidFill>
            </a:endParaRPr>
          </a:p>
        </p:txBody>
      </p:sp>
      <p:sp>
        <p:nvSpPr>
          <p:cNvPr id="12" name="TextBox 11"/>
          <p:cNvSpPr txBox="1"/>
          <p:nvPr/>
        </p:nvSpPr>
        <p:spPr>
          <a:xfrm>
            <a:off x="185684" y="3833515"/>
            <a:ext cx="3597908" cy="215444"/>
          </a:xfrm>
          <a:prstGeom prst="rect">
            <a:avLst/>
          </a:prstGeom>
          <a:noFill/>
        </p:spPr>
        <p:txBody>
          <a:bodyPr wrap="square" rtlCol="0">
            <a:spAutoFit/>
          </a:bodyPr>
          <a:lstStyle/>
          <a:p>
            <a:r>
              <a:rPr lang="en-US" sz="800" dirty="0" smtClean="0"/>
              <a:t>Age of Customer Account (years)</a:t>
            </a:r>
            <a:endParaRPr lang="en-US" sz="800" dirty="0"/>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42" y="1545431"/>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57168" y="1198059"/>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sp>
        <p:nvSpPr>
          <p:cNvPr id="15" name="Rounded Rectangle 14"/>
          <p:cNvSpPr/>
          <p:nvPr/>
        </p:nvSpPr>
        <p:spPr bwMode="auto">
          <a:xfrm>
            <a:off x="171442" y="4338194"/>
            <a:ext cx="4118149" cy="2011134"/>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Arial" panose="020B0604020202020204" pitchFamily="34" charset="0"/>
              <a:buChar char="•"/>
              <a:tabLst/>
            </a:pPr>
            <a:r>
              <a:rPr kumimoji="0" lang="en-US" sz="1400" b="1" i="0" u="none" strike="noStrike" cap="none" normalizeH="0" baseline="0" dirty="0" smtClean="0">
                <a:ln>
                  <a:noFill/>
                </a:ln>
                <a:solidFill>
                  <a:schemeClr val="tx2"/>
                </a:solidFill>
                <a:effectLst/>
                <a:latin typeface="Arial" charset="0"/>
              </a:rPr>
              <a:t>What if we assumed the Year 1 Average Profit of $42 as</a:t>
            </a:r>
            <a:r>
              <a:rPr kumimoji="0" lang="en-US" sz="1400" b="1" i="0" u="none" strike="noStrike" cap="none" normalizeH="0" dirty="0" smtClean="0">
                <a:ln>
                  <a:noFill/>
                </a:ln>
                <a:solidFill>
                  <a:schemeClr val="tx2"/>
                </a:solidFill>
                <a:effectLst/>
                <a:latin typeface="Arial" charset="0"/>
              </a:rPr>
              <a:t> the perpetuity and a 10% discount rate?</a:t>
            </a:r>
          </a:p>
          <a:p>
            <a:pPr marL="285750" marR="0" indent="-285750" algn="l" defTabSz="933450" rtl="0" eaLnBrk="1" fontAlgn="base" latinLnBrk="0" hangingPunct="1">
              <a:lnSpc>
                <a:spcPct val="100000"/>
              </a:lnSpc>
              <a:spcBef>
                <a:spcPct val="50000"/>
              </a:spcBef>
              <a:spcAft>
                <a:spcPct val="0"/>
              </a:spcAft>
              <a:buClrTx/>
              <a:buSzTx/>
              <a:buFont typeface="Arial" panose="020B0604020202020204" pitchFamily="34" charset="0"/>
              <a:buChar char="•"/>
              <a:tabLst/>
            </a:pPr>
            <a:r>
              <a:rPr lang="en-US" sz="1400" dirty="0" smtClean="0">
                <a:solidFill>
                  <a:schemeClr val="tx2"/>
                </a:solidFill>
              </a:rPr>
              <a:t>Compared to PV of actual cash flows in graph?</a:t>
            </a:r>
          </a:p>
          <a:p>
            <a:pPr marL="285750" marR="0" indent="-285750" algn="l" defTabSz="933450" rtl="0" eaLnBrk="1" fontAlgn="base" latinLnBrk="0" hangingPunct="1">
              <a:lnSpc>
                <a:spcPct val="100000"/>
              </a:lnSpc>
              <a:spcBef>
                <a:spcPct val="50000"/>
              </a:spcBef>
              <a:spcAft>
                <a:spcPct val="0"/>
              </a:spcAft>
              <a:buClrTx/>
              <a:buSzTx/>
              <a:buFont typeface="Arial" panose="020B0604020202020204" pitchFamily="34" charset="0"/>
              <a:buChar char="•"/>
              <a:tabLst/>
            </a:pPr>
            <a:r>
              <a:rPr lang="en-US" sz="1400" baseline="0" dirty="0" smtClean="0">
                <a:solidFill>
                  <a:schemeClr val="tx2"/>
                </a:solidFill>
              </a:rPr>
              <a:t>But what about the probability</a:t>
            </a:r>
            <a:r>
              <a:rPr lang="en-US" sz="1400" dirty="0" smtClean="0">
                <a:solidFill>
                  <a:schemeClr val="tx2"/>
                </a:solidFill>
              </a:rPr>
              <a:t> that the customer leaves?</a:t>
            </a:r>
            <a:endParaRPr lang="en-US" sz="1400" baseline="0" dirty="0" smtClean="0">
              <a:solidFill>
                <a:schemeClr val="tx2"/>
              </a:solidFill>
            </a:endParaRPr>
          </a:p>
        </p:txBody>
      </p:sp>
      <p:sp>
        <p:nvSpPr>
          <p:cNvPr id="5" name="TextBox 4"/>
          <p:cNvSpPr txBox="1"/>
          <p:nvPr/>
        </p:nvSpPr>
        <p:spPr>
          <a:xfrm>
            <a:off x="4718386" y="2263888"/>
            <a:ext cx="3559628" cy="338554"/>
          </a:xfrm>
          <a:prstGeom prst="rect">
            <a:avLst/>
          </a:prstGeom>
          <a:noFill/>
        </p:spPr>
        <p:txBody>
          <a:bodyPr wrap="square" rtlCol="0">
            <a:spAutoFit/>
          </a:bodyPr>
          <a:lstStyle/>
          <a:p>
            <a:r>
              <a:rPr lang="en-US" dirty="0" smtClean="0"/>
              <a:t>Constant $42 Over Infinite Horizon</a:t>
            </a:r>
            <a:endParaRPr lang="en-US" dirty="0"/>
          </a:p>
        </p:txBody>
      </p:sp>
      <p:sp>
        <p:nvSpPr>
          <p:cNvPr id="20" name="TextBox 19"/>
          <p:cNvSpPr txBox="1"/>
          <p:nvPr/>
        </p:nvSpPr>
        <p:spPr>
          <a:xfrm>
            <a:off x="4331261" y="3664238"/>
            <a:ext cx="3559628" cy="338554"/>
          </a:xfrm>
          <a:prstGeom prst="rect">
            <a:avLst/>
          </a:prstGeom>
          <a:noFill/>
        </p:spPr>
        <p:txBody>
          <a:bodyPr wrap="square" rtlCol="0">
            <a:spAutoFit/>
          </a:bodyPr>
          <a:lstStyle/>
          <a:p>
            <a:r>
              <a:rPr lang="en-US" dirty="0" smtClean="0"/>
              <a:t>Cash Flows Over Nine Years</a:t>
            </a:r>
            <a:endParaRPr lang="en-US" dirty="0"/>
          </a:p>
        </p:txBody>
      </p:sp>
      <p:graphicFrame>
        <p:nvGraphicFramePr>
          <p:cNvPr id="6" name="Object 5"/>
          <p:cNvGraphicFramePr>
            <a:graphicFrameLocks/>
          </p:cNvGraphicFramePr>
          <p:nvPr>
            <p:extLst/>
          </p:nvPr>
        </p:nvGraphicFramePr>
        <p:xfrm>
          <a:off x="4749813" y="4002792"/>
          <a:ext cx="4246563" cy="825500"/>
        </p:xfrm>
        <a:graphic>
          <a:graphicData uri="http://schemas.openxmlformats.org/presentationml/2006/ole">
            <mc:AlternateContent xmlns:mc="http://schemas.openxmlformats.org/markup-compatibility/2006">
              <mc:Choice xmlns:v="urn:schemas-microsoft-com:vml" Requires="v">
                <p:oleObj spid="_x0000_s71711" name="Equation" r:id="rId7" imgW="2349360" imgH="469800" progId="Equation.DSMT4">
                  <p:embed/>
                </p:oleObj>
              </mc:Choice>
              <mc:Fallback>
                <p:oleObj name="Equation" r:id="rId7" imgW="2349360" imgH="469800" progId="Equation.DSMT4">
                  <p:embed/>
                  <p:pic>
                    <p:nvPicPr>
                      <p:cNvPr id="6" name="Object 5"/>
                      <p:cNvPicPr>
                        <a:picLocks noChangeArrowheads="1"/>
                      </p:cNvPicPr>
                      <p:nvPr/>
                    </p:nvPicPr>
                    <p:blipFill>
                      <a:blip r:embed="rId8"/>
                      <a:srcRect/>
                      <a:stretch>
                        <a:fillRect/>
                      </a:stretch>
                    </p:blipFill>
                    <p:spPr bwMode="auto">
                      <a:xfrm>
                        <a:off x="4749813" y="4002792"/>
                        <a:ext cx="4246563" cy="825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66803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22</a:t>
            </a:fld>
            <a:endParaRPr lang="en-US"/>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98022" y="74003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Retention Impacts Customer Lifetime</a:t>
            </a:r>
            <a:endParaRPr lang="en-US" sz="1800" i="1" dirty="0">
              <a:solidFill>
                <a:schemeClr val="tx2"/>
              </a:solidFill>
            </a:endParaRPr>
          </a:p>
        </p:txBody>
      </p:sp>
      <p:sp>
        <p:nvSpPr>
          <p:cNvPr id="9" name="TextBox 8"/>
          <p:cNvSpPr txBox="1"/>
          <p:nvPr/>
        </p:nvSpPr>
        <p:spPr>
          <a:xfrm>
            <a:off x="-54436" y="6672952"/>
            <a:ext cx="3918411" cy="215444"/>
          </a:xfrm>
          <a:prstGeom prst="rect">
            <a:avLst/>
          </a:prstGeom>
          <a:noFill/>
        </p:spPr>
        <p:txBody>
          <a:bodyPr wrap="square" rtlCol="0">
            <a:spAutoFit/>
          </a:bodyPr>
          <a:lstStyle/>
          <a:p>
            <a:pPr algn="l"/>
            <a:r>
              <a:rPr lang="en-US" sz="800" i="1" dirty="0" smtClean="0"/>
              <a:t>Source:  </a:t>
            </a:r>
            <a:r>
              <a:rPr lang="en-US" sz="800" dirty="0" err="1" smtClean="0"/>
              <a:t>Reichheld</a:t>
            </a:r>
            <a:r>
              <a:rPr lang="en-US" sz="800" dirty="0" smtClean="0"/>
              <a:t> and Teal, </a:t>
            </a:r>
            <a:r>
              <a:rPr lang="en-US" sz="800" u="sng" dirty="0" smtClean="0"/>
              <a:t>The Loyalty Effect </a:t>
            </a:r>
            <a:r>
              <a:rPr lang="en-US" sz="800" i="1" dirty="0" smtClean="0"/>
              <a:t>(1997)</a:t>
            </a:r>
            <a:endParaRPr lang="en-US" sz="800" i="1" dirty="0"/>
          </a:p>
        </p:txBody>
      </p:sp>
      <p:graphicFrame>
        <p:nvGraphicFramePr>
          <p:cNvPr id="2" name="Table 1"/>
          <p:cNvGraphicFramePr>
            <a:graphicFrameLocks noGrp="1"/>
          </p:cNvGraphicFramePr>
          <p:nvPr>
            <p:extLst/>
          </p:nvPr>
        </p:nvGraphicFramePr>
        <p:xfrm>
          <a:off x="498022" y="1395854"/>
          <a:ext cx="4572000" cy="4902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40">
                <a:tc>
                  <a:txBody>
                    <a:bodyPr/>
                    <a:lstStyle/>
                    <a:p>
                      <a:r>
                        <a:rPr lang="en-US" sz="1600" dirty="0" smtClean="0">
                          <a:solidFill>
                            <a:schemeClr val="tx2"/>
                          </a:solidFill>
                        </a:rPr>
                        <a:t>Year</a:t>
                      </a:r>
                      <a:endParaRPr lang="en-US" sz="1600" dirty="0">
                        <a:solidFill>
                          <a:schemeClr val="tx2"/>
                        </a:solidFill>
                      </a:endParaRPr>
                    </a:p>
                  </a:txBody>
                  <a:tcPr/>
                </a:tc>
                <a:tc>
                  <a:txBody>
                    <a:bodyPr/>
                    <a:lstStyle/>
                    <a:p>
                      <a:r>
                        <a:rPr lang="en-US" sz="1600" dirty="0" smtClean="0">
                          <a:solidFill>
                            <a:schemeClr val="tx2"/>
                          </a:solidFill>
                        </a:rPr>
                        <a:t>Profit</a:t>
                      </a:r>
                      <a:r>
                        <a:rPr lang="en-US" sz="1600" baseline="0" dirty="0" smtClean="0">
                          <a:solidFill>
                            <a:schemeClr val="tx2"/>
                          </a:solidFill>
                        </a:rPr>
                        <a:t> per Customer</a:t>
                      </a:r>
                      <a:endParaRPr lang="en-US" sz="1600" dirty="0">
                        <a:solidFill>
                          <a:schemeClr val="tx2"/>
                        </a:solidFill>
                      </a:endParaRPr>
                    </a:p>
                  </a:txBody>
                  <a:tcPr/>
                </a:tc>
                <a:tc>
                  <a:txBody>
                    <a:bodyPr/>
                    <a:lstStyle/>
                    <a:p>
                      <a:r>
                        <a:rPr lang="en-US" sz="1600" dirty="0" smtClean="0">
                          <a:solidFill>
                            <a:schemeClr val="tx2"/>
                          </a:solidFill>
                        </a:rPr>
                        <a:t>Annual</a:t>
                      </a:r>
                      <a:r>
                        <a:rPr lang="en-US" sz="1600" baseline="0" dirty="0" smtClean="0">
                          <a:solidFill>
                            <a:schemeClr val="tx2"/>
                          </a:solidFill>
                        </a:rPr>
                        <a:t> Retention Probability</a:t>
                      </a:r>
                      <a:endParaRPr lang="en-US" sz="1600" dirty="0">
                        <a:solidFill>
                          <a:schemeClr val="tx2"/>
                        </a:solidFill>
                      </a:endParaRPr>
                    </a:p>
                  </a:txBody>
                  <a:tcPr/>
                </a:tc>
                <a:extLst>
                  <a:ext uri="{0D108BD9-81ED-4DB2-BD59-A6C34878D82A}">
                    <a16:rowId xmlns:a16="http://schemas.microsoft.com/office/drawing/2014/main" val="10000"/>
                  </a:ext>
                </a:extLst>
              </a:tr>
              <a:tr h="370840">
                <a:tc>
                  <a:txBody>
                    <a:bodyPr/>
                    <a:lstStyle/>
                    <a:p>
                      <a:r>
                        <a:rPr lang="en-US" sz="1600" dirty="0" smtClean="0"/>
                        <a:t>0</a:t>
                      </a:r>
                      <a:endParaRPr lang="en-US" sz="1600" dirty="0"/>
                    </a:p>
                  </a:txBody>
                  <a:tcPr/>
                </a:tc>
                <a:tc>
                  <a:txBody>
                    <a:bodyPr/>
                    <a:lstStyle/>
                    <a:p>
                      <a:endParaRPr lang="en-US" sz="1600" dirty="0"/>
                    </a:p>
                  </a:txBody>
                  <a:tcPr/>
                </a:tc>
                <a:tc>
                  <a:txBody>
                    <a:bodyPr/>
                    <a:lstStyle/>
                    <a:p>
                      <a:r>
                        <a:rPr lang="en-US" sz="1600" dirty="0" smtClean="0"/>
                        <a:t>100%</a:t>
                      </a:r>
                      <a:endParaRPr lang="en-US" sz="1600" dirty="0"/>
                    </a:p>
                  </a:txBody>
                  <a:tcPr/>
                </a:tc>
                <a:extLst>
                  <a:ext uri="{0D108BD9-81ED-4DB2-BD59-A6C34878D82A}">
                    <a16:rowId xmlns:a16="http://schemas.microsoft.com/office/drawing/2014/main" val="10001"/>
                  </a:ext>
                </a:extLst>
              </a:tr>
              <a:tr h="370840">
                <a:tc>
                  <a:txBody>
                    <a:bodyPr/>
                    <a:lstStyle/>
                    <a:p>
                      <a:r>
                        <a:rPr lang="en-US" sz="1600" dirty="0" smtClean="0"/>
                        <a:t>1</a:t>
                      </a:r>
                      <a:endParaRPr lang="en-US" sz="1600" dirty="0"/>
                    </a:p>
                  </a:txBody>
                  <a:tcPr/>
                </a:tc>
                <a:tc>
                  <a:txBody>
                    <a:bodyPr/>
                    <a:lstStyle/>
                    <a:p>
                      <a:r>
                        <a:rPr lang="en-US" sz="1600" dirty="0" smtClean="0"/>
                        <a:t>$42</a:t>
                      </a:r>
                      <a:endParaRPr lang="en-US" sz="1600" dirty="0"/>
                    </a:p>
                  </a:txBody>
                  <a:tcPr/>
                </a:tc>
                <a:tc>
                  <a:txBody>
                    <a:bodyPr/>
                    <a:lstStyle/>
                    <a:p>
                      <a:r>
                        <a:rPr lang="en-US" sz="1600" dirty="0" smtClean="0"/>
                        <a:t>82%</a:t>
                      </a:r>
                      <a:endParaRPr lang="en-US" sz="1600" dirty="0"/>
                    </a:p>
                  </a:txBody>
                  <a:tcPr/>
                </a:tc>
                <a:extLst>
                  <a:ext uri="{0D108BD9-81ED-4DB2-BD59-A6C34878D82A}">
                    <a16:rowId xmlns:a16="http://schemas.microsoft.com/office/drawing/2014/main" val="10002"/>
                  </a:ext>
                </a:extLst>
              </a:tr>
              <a:tr h="370840">
                <a:tc>
                  <a:txBody>
                    <a:bodyPr/>
                    <a:lstStyle/>
                    <a:p>
                      <a:r>
                        <a:rPr lang="en-US" sz="1600" dirty="0" smtClean="0"/>
                        <a:t>2</a:t>
                      </a:r>
                      <a:endParaRPr lang="en-US" sz="1600" dirty="0"/>
                    </a:p>
                  </a:txBody>
                  <a:tcPr/>
                </a:tc>
                <a:tc>
                  <a:txBody>
                    <a:bodyPr/>
                    <a:lstStyle/>
                    <a:p>
                      <a:r>
                        <a:rPr lang="en-US" sz="1600" dirty="0" smtClean="0"/>
                        <a:t>$66</a:t>
                      </a:r>
                      <a:endParaRPr lang="en-US" sz="1600" dirty="0"/>
                    </a:p>
                  </a:txBody>
                  <a:tcPr/>
                </a:tc>
                <a:tc>
                  <a:txBody>
                    <a:bodyPr/>
                    <a:lstStyle/>
                    <a:p>
                      <a:r>
                        <a:rPr lang="en-US" sz="1600" dirty="0" smtClean="0"/>
                        <a:t>93%</a:t>
                      </a:r>
                      <a:endParaRPr lang="en-US" sz="1600" dirty="0"/>
                    </a:p>
                  </a:txBody>
                  <a:tcPr/>
                </a:tc>
                <a:extLst>
                  <a:ext uri="{0D108BD9-81ED-4DB2-BD59-A6C34878D82A}">
                    <a16:rowId xmlns:a16="http://schemas.microsoft.com/office/drawing/2014/main" val="10003"/>
                  </a:ext>
                </a:extLst>
              </a:tr>
              <a:tr h="370840">
                <a:tc>
                  <a:txBody>
                    <a:bodyPr/>
                    <a:lstStyle/>
                    <a:p>
                      <a:r>
                        <a:rPr lang="en-US" sz="1600" dirty="0" smtClean="0"/>
                        <a:t>3</a:t>
                      </a:r>
                      <a:endParaRPr lang="en-US" sz="1600" dirty="0"/>
                    </a:p>
                  </a:txBody>
                  <a:tcPr/>
                </a:tc>
                <a:tc>
                  <a:txBody>
                    <a:bodyPr/>
                    <a:lstStyle/>
                    <a:p>
                      <a:r>
                        <a:rPr lang="en-US" sz="1600" dirty="0" smtClean="0"/>
                        <a:t>$70</a:t>
                      </a:r>
                      <a:endParaRPr lang="en-US" sz="1600" dirty="0"/>
                    </a:p>
                  </a:txBody>
                  <a:tcPr/>
                </a:tc>
                <a:tc>
                  <a:txBody>
                    <a:bodyPr/>
                    <a:lstStyle/>
                    <a:p>
                      <a:r>
                        <a:rPr lang="en-US" sz="1600" dirty="0" smtClean="0"/>
                        <a:t>92%</a:t>
                      </a:r>
                      <a:endParaRPr lang="en-US" sz="1600" dirty="0"/>
                    </a:p>
                  </a:txBody>
                  <a:tcPr/>
                </a:tc>
                <a:extLst>
                  <a:ext uri="{0D108BD9-81ED-4DB2-BD59-A6C34878D82A}">
                    <a16:rowId xmlns:a16="http://schemas.microsoft.com/office/drawing/2014/main" val="10004"/>
                  </a:ext>
                </a:extLst>
              </a:tr>
              <a:tr h="370840">
                <a:tc>
                  <a:txBody>
                    <a:bodyPr/>
                    <a:lstStyle/>
                    <a:p>
                      <a:r>
                        <a:rPr lang="en-US" sz="1600" dirty="0" smtClean="0"/>
                        <a:t>4</a:t>
                      </a:r>
                      <a:endParaRPr lang="en-US" sz="1600" dirty="0"/>
                    </a:p>
                  </a:txBody>
                  <a:tcPr/>
                </a:tc>
                <a:tc>
                  <a:txBody>
                    <a:bodyPr/>
                    <a:lstStyle/>
                    <a:p>
                      <a:r>
                        <a:rPr lang="en-US" sz="1600" dirty="0" smtClean="0"/>
                        <a:t>$75</a:t>
                      </a:r>
                      <a:endParaRPr lang="en-US" sz="1600" dirty="0"/>
                    </a:p>
                  </a:txBody>
                  <a:tcPr/>
                </a:tc>
                <a:tc>
                  <a:txBody>
                    <a:bodyPr/>
                    <a:lstStyle/>
                    <a:p>
                      <a:r>
                        <a:rPr lang="en-US" sz="1600" dirty="0" smtClean="0"/>
                        <a:t>94%</a:t>
                      </a:r>
                      <a:endParaRPr lang="en-US" sz="1600" dirty="0"/>
                    </a:p>
                  </a:txBody>
                  <a:tcPr/>
                </a:tc>
                <a:extLst>
                  <a:ext uri="{0D108BD9-81ED-4DB2-BD59-A6C34878D82A}">
                    <a16:rowId xmlns:a16="http://schemas.microsoft.com/office/drawing/2014/main" val="10005"/>
                  </a:ext>
                </a:extLst>
              </a:tr>
              <a:tr h="370840">
                <a:tc>
                  <a:txBody>
                    <a:bodyPr/>
                    <a:lstStyle/>
                    <a:p>
                      <a:r>
                        <a:rPr lang="en-US" sz="1600" dirty="0" smtClean="0"/>
                        <a:t>5</a:t>
                      </a:r>
                      <a:endParaRPr lang="en-US" sz="1600" dirty="0"/>
                    </a:p>
                  </a:txBody>
                  <a:tcPr/>
                </a:tc>
                <a:tc>
                  <a:txBody>
                    <a:bodyPr/>
                    <a:lstStyle/>
                    <a:p>
                      <a:r>
                        <a:rPr lang="en-US" sz="1600" dirty="0" smtClean="0"/>
                        <a:t>$86</a:t>
                      </a:r>
                      <a:endParaRPr lang="en-US" sz="1600" dirty="0"/>
                    </a:p>
                  </a:txBody>
                  <a:tcPr/>
                </a:tc>
                <a:tc>
                  <a:txBody>
                    <a:bodyPr/>
                    <a:lstStyle/>
                    <a:p>
                      <a:r>
                        <a:rPr lang="en-US" sz="1600" dirty="0" smtClean="0"/>
                        <a:t>91%</a:t>
                      </a:r>
                      <a:endParaRPr lang="en-US" sz="1600" dirty="0"/>
                    </a:p>
                  </a:txBody>
                  <a:tcPr/>
                </a:tc>
                <a:extLst>
                  <a:ext uri="{0D108BD9-81ED-4DB2-BD59-A6C34878D82A}">
                    <a16:rowId xmlns:a16="http://schemas.microsoft.com/office/drawing/2014/main" val="10006"/>
                  </a:ext>
                </a:extLst>
              </a:tr>
              <a:tr h="370840">
                <a:tc>
                  <a:txBody>
                    <a:bodyPr/>
                    <a:lstStyle/>
                    <a:p>
                      <a:r>
                        <a:rPr lang="en-US" sz="1600" dirty="0" smtClean="0"/>
                        <a:t>6</a:t>
                      </a:r>
                      <a:endParaRPr lang="en-US" sz="1600" dirty="0"/>
                    </a:p>
                  </a:txBody>
                  <a:tcPr/>
                </a:tc>
                <a:tc>
                  <a:txBody>
                    <a:bodyPr/>
                    <a:lstStyle/>
                    <a:p>
                      <a:r>
                        <a:rPr lang="en-US" sz="1600" dirty="0" smtClean="0"/>
                        <a:t>$92</a:t>
                      </a:r>
                      <a:endParaRPr lang="en-US" sz="1600" dirty="0"/>
                    </a:p>
                  </a:txBody>
                  <a:tcPr/>
                </a:tc>
                <a:tc>
                  <a:txBody>
                    <a:bodyPr/>
                    <a:lstStyle/>
                    <a:p>
                      <a:r>
                        <a:rPr lang="en-US" sz="1600" dirty="0" smtClean="0"/>
                        <a:t>93%</a:t>
                      </a:r>
                      <a:endParaRPr lang="en-US" sz="1600" dirty="0"/>
                    </a:p>
                  </a:txBody>
                  <a:tcPr/>
                </a:tc>
                <a:extLst>
                  <a:ext uri="{0D108BD9-81ED-4DB2-BD59-A6C34878D82A}">
                    <a16:rowId xmlns:a16="http://schemas.microsoft.com/office/drawing/2014/main" val="10007"/>
                  </a:ext>
                </a:extLst>
              </a:tr>
              <a:tr h="370840">
                <a:tc>
                  <a:txBody>
                    <a:bodyPr/>
                    <a:lstStyle/>
                    <a:p>
                      <a:r>
                        <a:rPr lang="en-US" sz="1600" dirty="0" smtClean="0"/>
                        <a:t>7</a:t>
                      </a:r>
                      <a:endParaRPr lang="en-US" sz="1600" dirty="0"/>
                    </a:p>
                  </a:txBody>
                  <a:tcPr/>
                </a:tc>
                <a:tc>
                  <a:txBody>
                    <a:bodyPr/>
                    <a:lstStyle/>
                    <a:p>
                      <a:r>
                        <a:rPr lang="en-US" sz="1600" dirty="0" smtClean="0"/>
                        <a:t>$96</a:t>
                      </a:r>
                      <a:endParaRPr lang="en-US" sz="1600" dirty="0"/>
                    </a:p>
                  </a:txBody>
                  <a:tcPr/>
                </a:tc>
                <a:tc>
                  <a:txBody>
                    <a:bodyPr/>
                    <a:lstStyle/>
                    <a:p>
                      <a:r>
                        <a:rPr lang="en-US" sz="1600" dirty="0" smtClean="0"/>
                        <a:t>84%</a:t>
                      </a:r>
                      <a:endParaRPr lang="en-US" sz="1600" dirty="0"/>
                    </a:p>
                  </a:txBody>
                  <a:tcPr/>
                </a:tc>
                <a:extLst>
                  <a:ext uri="{0D108BD9-81ED-4DB2-BD59-A6C34878D82A}">
                    <a16:rowId xmlns:a16="http://schemas.microsoft.com/office/drawing/2014/main" val="10008"/>
                  </a:ext>
                </a:extLst>
              </a:tr>
              <a:tr h="370840">
                <a:tc>
                  <a:txBody>
                    <a:bodyPr/>
                    <a:lstStyle/>
                    <a:p>
                      <a:r>
                        <a:rPr lang="en-US" sz="1600" dirty="0" smtClean="0"/>
                        <a:t>8</a:t>
                      </a:r>
                      <a:endParaRPr lang="en-US" sz="1600" dirty="0"/>
                    </a:p>
                  </a:txBody>
                  <a:tcPr/>
                </a:tc>
                <a:tc>
                  <a:txBody>
                    <a:bodyPr/>
                    <a:lstStyle/>
                    <a:p>
                      <a:r>
                        <a:rPr lang="en-US" sz="1600" dirty="0" smtClean="0"/>
                        <a:t>$99</a:t>
                      </a:r>
                      <a:endParaRPr lang="en-US" sz="1600" dirty="0"/>
                    </a:p>
                  </a:txBody>
                  <a:tcPr/>
                </a:tc>
                <a:tc>
                  <a:txBody>
                    <a:bodyPr/>
                    <a:lstStyle/>
                    <a:p>
                      <a:r>
                        <a:rPr lang="en-US" sz="1600" dirty="0" smtClean="0"/>
                        <a:t>85%</a:t>
                      </a:r>
                      <a:endParaRPr lang="en-US" sz="1600" dirty="0"/>
                    </a:p>
                  </a:txBody>
                  <a:tcPr/>
                </a:tc>
                <a:extLst>
                  <a:ext uri="{0D108BD9-81ED-4DB2-BD59-A6C34878D82A}">
                    <a16:rowId xmlns:a16="http://schemas.microsoft.com/office/drawing/2014/main" val="10009"/>
                  </a:ext>
                </a:extLst>
              </a:tr>
              <a:tr h="370840">
                <a:tc>
                  <a:txBody>
                    <a:bodyPr/>
                    <a:lstStyle/>
                    <a:p>
                      <a:r>
                        <a:rPr lang="en-US" sz="1600" dirty="0" smtClean="0"/>
                        <a:t>9</a:t>
                      </a:r>
                      <a:endParaRPr lang="en-US" sz="1600" dirty="0"/>
                    </a:p>
                  </a:txBody>
                  <a:tcPr/>
                </a:tc>
                <a:tc>
                  <a:txBody>
                    <a:bodyPr/>
                    <a:lstStyle/>
                    <a:p>
                      <a:r>
                        <a:rPr lang="en-US" sz="1600" dirty="0" smtClean="0"/>
                        <a:t>$105</a:t>
                      </a:r>
                      <a:endParaRPr lang="en-US" sz="1600" dirty="0"/>
                    </a:p>
                  </a:txBody>
                  <a:tcPr/>
                </a:tc>
                <a:tc>
                  <a:txBody>
                    <a:bodyPr/>
                    <a:lstStyle/>
                    <a:p>
                      <a:r>
                        <a:rPr lang="en-US" sz="1600" dirty="0" smtClean="0"/>
                        <a:t>85%</a:t>
                      </a:r>
                      <a:endParaRPr lang="en-US" sz="1600" dirty="0"/>
                    </a:p>
                  </a:txBody>
                  <a:tcPr/>
                </a:tc>
                <a:extLst>
                  <a:ext uri="{0D108BD9-81ED-4DB2-BD59-A6C34878D82A}">
                    <a16:rowId xmlns:a16="http://schemas.microsoft.com/office/drawing/2014/main" val="10010"/>
                  </a:ext>
                </a:extLst>
              </a:tr>
              <a:tr h="370840">
                <a:tc>
                  <a:txBody>
                    <a:bodyPr/>
                    <a:lstStyle/>
                    <a:p>
                      <a:r>
                        <a:rPr lang="en-US" sz="1600" dirty="0" smtClean="0"/>
                        <a:t>Totals</a:t>
                      </a:r>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10011"/>
                  </a:ext>
                </a:extLst>
              </a:tr>
            </a:tbl>
          </a:graphicData>
        </a:graphic>
      </p:graphicFrame>
      <p:grpSp>
        <p:nvGrpSpPr>
          <p:cNvPr id="7" name="Group 6"/>
          <p:cNvGrpSpPr/>
          <p:nvPr/>
        </p:nvGrpSpPr>
        <p:grpSpPr>
          <a:xfrm>
            <a:off x="5236600" y="1354363"/>
            <a:ext cx="3709492" cy="3671889"/>
            <a:chOff x="5236600" y="1354363"/>
            <a:chExt cx="3709492" cy="3671889"/>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600" y="1694756"/>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236600" y="1354363"/>
              <a:ext cx="3597908" cy="276999"/>
            </a:xfrm>
            <a:prstGeom prst="rect">
              <a:avLst/>
            </a:prstGeom>
            <a:noFill/>
          </p:spPr>
          <p:txBody>
            <a:bodyPr wrap="square" rtlCol="0">
              <a:spAutoFit/>
            </a:bodyPr>
            <a:lstStyle/>
            <a:p>
              <a:r>
                <a:rPr lang="en-US" sz="1200" dirty="0" smtClean="0"/>
                <a:t>Probability a Customer Remains by Age</a:t>
              </a:r>
              <a:endParaRPr lang="en-US" sz="1200" dirty="0"/>
            </a:p>
          </p:txBody>
        </p:sp>
        <p:sp>
          <p:nvSpPr>
            <p:cNvPr id="18" name="TextBox 17"/>
            <p:cNvSpPr txBox="1"/>
            <p:nvPr/>
          </p:nvSpPr>
          <p:spPr>
            <a:xfrm>
              <a:off x="5292392" y="3926550"/>
              <a:ext cx="3597908" cy="215444"/>
            </a:xfrm>
            <a:prstGeom prst="rect">
              <a:avLst/>
            </a:prstGeom>
            <a:noFill/>
          </p:spPr>
          <p:txBody>
            <a:bodyPr wrap="square" rtlCol="0">
              <a:spAutoFit/>
            </a:bodyPr>
            <a:lstStyle/>
            <a:p>
              <a:r>
                <a:rPr lang="en-US" sz="800" dirty="0" smtClean="0"/>
                <a:t>Age of Customer Account (years)</a:t>
              </a:r>
              <a:endParaRPr lang="en-US" sz="800" dirty="0"/>
            </a:p>
          </p:txBody>
        </p:sp>
        <p:graphicFrame>
          <p:nvGraphicFramePr>
            <p:cNvPr id="3" name="Object 2"/>
            <p:cNvGraphicFramePr>
              <a:graphicFrameLocks noChangeAspect="1"/>
            </p:cNvGraphicFramePr>
            <p:nvPr>
              <p:extLst/>
            </p:nvPr>
          </p:nvGraphicFramePr>
          <p:xfrm>
            <a:off x="6011532" y="4250851"/>
            <a:ext cx="2480336" cy="775401"/>
          </p:xfrm>
          <a:graphic>
            <a:graphicData uri="http://schemas.openxmlformats.org/presentationml/2006/ole">
              <mc:AlternateContent xmlns:mc="http://schemas.openxmlformats.org/markup-compatibility/2006">
                <mc:Choice xmlns:v="urn:schemas-microsoft-com:vml" Requires="v">
                  <p:oleObj spid="_x0000_s72734" name="Equation" r:id="rId4" imgW="1384200" imgH="431640" progId="Equation.DSMT4">
                    <p:embed/>
                  </p:oleObj>
                </mc:Choice>
                <mc:Fallback>
                  <p:oleObj name="Equation" r:id="rId4" imgW="1384200" imgH="431640" progId="Equation.DSMT4">
                    <p:embed/>
                    <p:pic>
                      <p:nvPicPr>
                        <p:cNvPr id="3" name="Object 2"/>
                        <p:cNvPicPr>
                          <a:picLocks noChangeAspect="1" noChangeArrowheads="1"/>
                        </p:cNvPicPr>
                        <p:nvPr/>
                      </p:nvPicPr>
                      <p:blipFill>
                        <a:blip r:embed="rId5"/>
                        <a:srcRect/>
                        <a:stretch>
                          <a:fillRect/>
                        </a:stretch>
                      </p:blipFill>
                      <p:spPr bwMode="auto">
                        <a:xfrm>
                          <a:off x="6011532" y="4250851"/>
                          <a:ext cx="2480336" cy="775401"/>
                        </a:xfrm>
                        <a:prstGeom prst="rect">
                          <a:avLst/>
                        </a:prstGeom>
                        <a:noFill/>
                        <a:ln>
                          <a:noFill/>
                        </a:ln>
                      </p:spPr>
                    </p:pic>
                  </p:oleObj>
                </mc:Fallback>
              </mc:AlternateContent>
            </a:graphicData>
          </a:graphic>
        </p:graphicFrame>
      </p:grpSp>
      <p:sp>
        <p:nvSpPr>
          <p:cNvPr id="8" name="Rectangle 7"/>
          <p:cNvSpPr/>
          <p:nvPr/>
        </p:nvSpPr>
        <p:spPr bwMode="auto">
          <a:xfrm>
            <a:off x="5497286" y="5094514"/>
            <a:ext cx="3037114" cy="489857"/>
          </a:xfrm>
          <a:prstGeom prst="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5584371" y="5159830"/>
            <a:ext cx="2841172" cy="338554"/>
          </a:xfrm>
          <a:prstGeom prst="rect">
            <a:avLst/>
          </a:prstGeom>
          <a:noFill/>
        </p:spPr>
        <p:txBody>
          <a:bodyPr wrap="square" rtlCol="0">
            <a:spAutoFit/>
          </a:bodyPr>
          <a:lstStyle/>
          <a:p>
            <a:r>
              <a:rPr lang="en-US" i="1" dirty="0" smtClean="0">
                <a:solidFill>
                  <a:schemeClr val="tx2"/>
                </a:solidFill>
              </a:rPr>
              <a:t>If r is constant</a:t>
            </a:r>
            <a:endParaRPr lang="en-US" i="1" dirty="0">
              <a:solidFill>
                <a:schemeClr val="tx2"/>
              </a:solidFill>
            </a:endParaRPr>
          </a:p>
        </p:txBody>
      </p:sp>
      <p:graphicFrame>
        <p:nvGraphicFramePr>
          <p:cNvPr id="21" name="Object 20"/>
          <p:cNvGraphicFramePr>
            <a:graphicFrameLocks noChangeAspect="1"/>
          </p:cNvGraphicFramePr>
          <p:nvPr>
            <p:extLst/>
          </p:nvPr>
        </p:nvGraphicFramePr>
        <p:xfrm>
          <a:off x="5999146" y="5951538"/>
          <a:ext cx="2184400" cy="431800"/>
        </p:xfrm>
        <a:graphic>
          <a:graphicData uri="http://schemas.openxmlformats.org/presentationml/2006/ole">
            <mc:AlternateContent xmlns:mc="http://schemas.openxmlformats.org/markup-compatibility/2006">
              <mc:Choice xmlns:v="urn:schemas-microsoft-com:vml" Requires="v">
                <p:oleObj spid="_x0000_s72735" name="Equation" r:id="rId6" imgW="1218960" imgH="241200" progId="Equation.DSMT4">
                  <p:embed/>
                </p:oleObj>
              </mc:Choice>
              <mc:Fallback>
                <p:oleObj name="Equation" r:id="rId6" imgW="1218960" imgH="241200" progId="Equation.DSMT4">
                  <p:embed/>
                  <p:pic>
                    <p:nvPicPr>
                      <p:cNvPr id="21" name="Object 20"/>
                      <p:cNvPicPr>
                        <a:picLocks noChangeAspect="1" noChangeArrowheads="1"/>
                      </p:cNvPicPr>
                      <p:nvPr/>
                    </p:nvPicPr>
                    <p:blipFill>
                      <a:blip r:embed="rId7"/>
                      <a:srcRect/>
                      <a:stretch>
                        <a:fillRect/>
                      </a:stretch>
                    </p:blipFill>
                    <p:spPr bwMode="auto">
                      <a:xfrm>
                        <a:off x="5999146" y="5951538"/>
                        <a:ext cx="2184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3466872"/>
      </p:ext>
    </p:extLst>
  </p:cSld>
  <p:clrMapOvr>
    <a:masterClrMapping/>
  </p:clrMapOvr>
  <p:transition>
    <p:zoom/>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23</a:t>
            </a:fld>
            <a:endParaRPr lang="en-US"/>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Putting the Pieces Together:  Finite Horizon</a:t>
            </a:r>
            <a:endParaRPr lang="en-US" sz="1800" i="1" dirty="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02" y="1715174"/>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068" y="1707918"/>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1886" y="1219191"/>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sp>
        <p:nvSpPr>
          <p:cNvPr id="11" name="TextBox 10"/>
          <p:cNvSpPr txBox="1"/>
          <p:nvPr/>
        </p:nvSpPr>
        <p:spPr>
          <a:xfrm>
            <a:off x="4627000" y="1219186"/>
            <a:ext cx="3597908" cy="276999"/>
          </a:xfrm>
          <a:prstGeom prst="rect">
            <a:avLst/>
          </a:prstGeom>
          <a:noFill/>
        </p:spPr>
        <p:txBody>
          <a:bodyPr wrap="square" rtlCol="0">
            <a:spAutoFit/>
          </a:bodyPr>
          <a:lstStyle/>
          <a:p>
            <a:r>
              <a:rPr lang="en-US" sz="1200" dirty="0" smtClean="0"/>
              <a:t>Retention Probability</a:t>
            </a:r>
            <a:endParaRPr lang="en-US" sz="1200" dirty="0"/>
          </a:p>
        </p:txBody>
      </p:sp>
      <p:sp>
        <p:nvSpPr>
          <p:cNvPr id="12" name="TextBox 11"/>
          <p:cNvSpPr txBox="1"/>
          <p:nvPr/>
        </p:nvSpPr>
        <p:spPr>
          <a:xfrm>
            <a:off x="552450" y="3971454"/>
            <a:ext cx="3597908" cy="215444"/>
          </a:xfrm>
          <a:prstGeom prst="rect">
            <a:avLst/>
          </a:prstGeom>
          <a:noFill/>
        </p:spPr>
        <p:txBody>
          <a:bodyPr wrap="square" rtlCol="0">
            <a:spAutoFit/>
          </a:bodyPr>
          <a:lstStyle/>
          <a:p>
            <a:r>
              <a:rPr lang="en-US" sz="800" dirty="0" smtClean="0"/>
              <a:t>Age of Customer Account (years)</a:t>
            </a:r>
            <a:endParaRPr lang="en-US" sz="800" dirty="0"/>
          </a:p>
        </p:txBody>
      </p:sp>
      <p:sp>
        <p:nvSpPr>
          <p:cNvPr id="13" name="TextBox 12"/>
          <p:cNvSpPr txBox="1"/>
          <p:nvPr/>
        </p:nvSpPr>
        <p:spPr>
          <a:xfrm>
            <a:off x="4682792" y="3946968"/>
            <a:ext cx="3597908" cy="215444"/>
          </a:xfrm>
          <a:prstGeom prst="rect">
            <a:avLst/>
          </a:prstGeom>
          <a:noFill/>
        </p:spPr>
        <p:txBody>
          <a:bodyPr wrap="square" rtlCol="0">
            <a:spAutoFit/>
          </a:bodyPr>
          <a:lstStyle/>
          <a:p>
            <a:r>
              <a:rPr lang="en-US" sz="800" dirty="0" smtClean="0"/>
              <a:t>Age of Customer Account (years)</a:t>
            </a:r>
            <a:endParaRPr lang="en-US" sz="800" dirty="0"/>
          </a:p>
        </p:txBody>
      </p:sp>
      <p:graphicFrame>
        <p:nvGraphicFramePr>
          <p:cNvPr id="14" name="Object 13"/>
          <p:cNvGraphicFramePr>
            <a:graphicFrameLocks noChangeAspect="1"/>
          </p:cNvGraphicFramePr>
          <p:nvPr>
            <p:extLst/>
          </p:nvPr>
        </p:nvGraphicFramePr>
        <p:xfrm>
          <a:off x="1150938" y="5559459"/>
          <a:ext cx="6735762" cy="790575"/>
        </p:xfrm>
        <a:graphic>
          <a:graphicData uri="http://schemas.openxmlformats.org/presentationml/2006/ole">
            <mc:AlternateContent xmlns:mc="http://schemas.openxmlformats.org/markup-compatibility/2006">
              <mc:Choice xmlns:v="urn:schemas-microsoft-com:vml" Requires="v">
                <p:oleObj spid="_x0000_s73758" name="Equation" r:id="rId5" imgW="4000320" imgH="469800" progId="Equation.DSMT4">
                  <p:embed/>
                </p:oleObj>
              </mc:Choice>
              <mc:Fallback>
                <p:oleObj name="Equation" r:id="rId5" imgW="4000320" imgH="469800" progId="Equation.DSMT4">
                  <p:embed/>
                  <p:pic>
                    <p:nvPicPr>
                      <p:cNvPr id="14" name="Object 13"/>
                      <p:cNvPicPr/>
                      <p:nvPr/>
                    </p:nvPicPr>
                    <p:blipFill>
                      <a:blip r:embed="rId6"/>
                      <a:stretch>
                        <a:fillRect/>
                      </a:stretch>
                    </p:blipFill>
                    <p:spPr>
                      <a:xfrm>
                        <a:off x="1150938" y="5559459"/>
                        <a:ext cx="6735762" cy="790575"/>
                      </a:xfrm>
                      <a:prstGeom prst="rect">
                        <a:avLst/>
                      </a:prstGeom>
                    </p:spPr>
                  </p:pic>
                </p:oleObj>
              </mc:Fallback>
            </mc:AlternateContent>
          </a:graphicData>
        </a:graphic>
      </p:graphicFrame>
      <p:graphicFrame>
        <p:nvGraphicFramePr>
          <p:cNvPr id="2" name="Object 1"/>
          <p:cNvGraphicFramePr>
            <a:graphicFrameLocks noChangeAspect="1"/>
          </p:cNvGraphicFramePr>
          <p:nvPr>
            <p:extLst/>
          </p:nvPr>
        </p:nvGraphicFramePr>
        <p:xfrm>
          <a:off x="1150938" y="4445877"/>
          <a:ext cx="1945142" cy="743229"/>
        </p:xfrm>
        <a:graphic>
          <a:graphicData uri="http://schemas.openxmlformats.org/presentationml/2006/ole">
            <mc:AlternateContent xmlns:mc="http://schemas.openxmlformats.org/markup-compatibility/2006">
              <mc:Choice xmlns:v="urn:schemas-microsoft-com:vml" Requires="v">
                <p:oleObj spid="_x0000_s73759" name="Equation" r:id="rId7" imgW="1130040" imgH="431640" progId="Equation.DSMT4">
                  <p:embed/>
                </p:oleObj>
              </mc:Choice>
              <mc:Fallback>
                <p:oleObj name="Equation" r:id="rId7" imgW="1130040" imgH="431640" progId="Equation.DSMT4">
                  <p:embed/>
                  <p:pic>
                    <p:nvPicPr>
                      <p:cNvPr id="2" name="Object 1"/>
                      <p:cNvPicPr>
                        <a:picLocks noChangeAspect="1" noChangeArrowheads="1"/>
                      </p:cNvPicPr>
                      <p:nvPr/>
                    </p:nvPicPr>
                    <p:blipFill>
                      <a:blip r:embed="rId8"/>
                      <a:srcRect/>
                      <a:stretch>
                        <a:fillRect/>
                      </a:stretch>
                    </p:blipFill>
                    <p:spPr bwMode="auto">
                      <a:xfrm>
                        <a:off x="1150938" y="4445877"/>
                        <a:ext cx="1945142" cy="743229"/>
                      </a:xfrm>
                      <a:prstGeom prst="rect">
                        <a:avLst/>
                      </a:prstGeom>
                      <a:noFill/>
                      <a:ln>
                        <a:noFill/>
                      </a:ln>
                    </p:spPr>
                  </p:pic>
                </p:oleObj>
              </mc:Fallback>
            </mc:AlternateContent>
          </a:graphicData>
        </a:graphic>
      </p:graphicFrame>
      <p:sp>
        <p:nvSpPr>
          <p:cNvPr id="3" name="TextBox 2"/>
          <p:cNvSpPr txBox="1"/>
          <p:nvPr/>
        </p:nvSpPr>
        <p:spPr>
          <a:xfrm>
            <a:off x="3438519" y="4497120"/>
            <a:ext cx="4786389" cy="584775"/>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Just the discounted cash flows adjusted by the retention probabilities</a:t>
            </a:r>
            <a:endParaRPr lang="en-US" dirty="0">
              <a:solidFill>
                <a:schemeClr val="tx2"/>
              </a:solidFill>
            </a:endParaRPr>
          </a:p>
        </p:txBody>
      </p:sp>
    </p:spTree>
    <p:extLst>
      <p:ext uri="{BB962C8B-B14F-4D97-AF65-F5344CB8AC3E}">
        <p14:creationId xmlns:p14="http://schemas.microsoft.com/office/powerpoint/2010/main" val="914105488"/>
      </p:ext>
    </p:extLst>
  </p:cSld>
  <p:clrMapOvr>
    <a:masterClrMapping/>
  </p:clrMapOvr>
  <p:transition>
    <p:zoom/>
    <p:sndAc>
      <p:end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24</a:t>
            </a:fld>
            <a:endParaRPr lang="en-US"/>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214984" y="741363"/>
            <a:ext cx="866775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Finite Horizon, Constant Margin, Constant Retention* </a:t>
            </a:r>
            <a:endParaRPr lang="en-US" sz="1800" i="1" dirty="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02" y="1715174"/>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0" y="1715174"/>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1886" y="1219191"/>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sp>
        <p:nvSpPr>
          <p:cNvPr id="11" name="TextBox 10"/>
          <p:cNvSpPr txBox="1"/>
          <p:nvPr/>
        </p:nvSpPr>
        <p:spPr>
          <a:xfrm>
            <a:off x="4627000" y="1219186"/>
            <a:ext cx="3597908" cy="276999"/>
          </a:xfrm>
          <a:prstGeom prst="rect">
            <a:avLst/>
          </a:prstGeom>
          <a:noFill/>
        </p:spPr>
        <p:txBody>
          <a:bodyPr wrap="square" rtlCol="0">
            <a:spAutoFit/>
          </a:bodyPr>
          <a:lstStyle/>
          <a:p>
            <a:r>
              <a:rPr lang="en-US" sz="1200" dirty="0" smtClean="0"/>
              <a:t>Retention Probability</a:t>
            </a:r>
            <a:endParaRPr lang="en-US" sz="1200" dirty="0"/>
          </a:p>
        </p:txBody>
      </p:sp>
      <p:sp>
        <p:nvSpPr>
          <p:cNvPr id="12" name="TextBox 11"/>
          <p:cNvSpPr txBox="1"/>
          <p:nvPr/>
        </p:nvSpPr>
        <p:spPr>
          <a:xfrm>
            <a:off x="552450" y="3971454"/>
            <a:ext cx="3597908" cy="215444"/>
          </a:xfrm>
          <a:prstGeom prst="rect">
            <a:avLst/>
          </a:prstGeom>
          <a:noFill/>
        </p:spPr>
        <p:txBody>
          <a:bodyPr wrap="square" rtlCol="0">
            <a:spAutoFit/>
          </a:bodyPr>
          <a:lstStyle/>
          <a:p>
            <a:r>
              <a:rPr lang="en-US" sz="800" dirty="0" smtClean="0"/>
              <a:t>Age of Customer Account (years)</a:t>
            </a:r>
            <a:endParaRPr lang="en-US" sz="800" dirty="0"/>
          </a:p>
        </p:txBody>
      </p:sp>
      <p:sp>
        <p:nvSpPr>
          <p:cNvPr id="13" name="TextBox 12"/>
          <p:cNvSpPr txBox="1"/>
          <p:nvPr/>
        </p:nvSpPr>
        <p:spPr>
          <a:xfrm>
            <a:off x="4682792" y="3946968"/>
            <a:ext cx="3597908" cy="215444"/>
          </a:xfrm>
          <a:prstGeom prst="rect">
            <a:avLst/>
          </a:prstGeom>
          <a:noFill/>
        </p:spPr>
        <p:txBody>
          <a:bodyPr wrap="square" rtlCol="0">
            <a:spAutoFit/>
          </a:bodyPr>
          <a:lstStyle/>
          <a:p>
            <a:r>
              <a:rPr lang="en-US" sz="800" dirty="0" smtClean="0"/>
              <a:t>Age of Customer Account (years)</a:t>
            </a:r>
            <a:endParaRPr lang="en-US" sz="800" dirty="0"/>
          </a:p>
        </p:txBody>
      </p:sp>
      <p:graphicFrame>
        <p:nvGraphicFramePr>
          <p:cNvPr id="14" name="Object 13"/>
          <p:cNvGraphicFramePr>
            <a:graphicFrameLocks noChangeAspect="1"/>
          </p:cNvGraphicFramePr>
          <p:nvPr>
            <p:extLst/>
          </p:nvPr>
        </p:nvGraphicFramePr>
        <p:xfrm>
          <a:off x="1162477" y="5429926"/>
          <a:ext cx="6651625" cy="790575"/>
        </p:xfrm>
        <a:graphic>
          <a:graphicData uri="http://schemas.openxmlformats.org/presentationml/2006/ole">
            <mc:AlternateContent xmlns:mc="http://schemas.openxmlformats.org/markup-compatibility/2006">
              <mc:Choice xmlns:v="urn:schemas-microsoft-com:vml" Requires="v">
                <p:oleObj spid="_x0000_s74782" name="Equation" r:id="rId5" imgW="3949560" imgH="469800" progId="Equation.DSMT4">
                  <p:embed/>
                </p:oleObj>
              </mc:Choice>
              <mc:Fallback>
                <p:oleObj name="Equation" r:id="rId5" imgW="3949560" imgH="469800" progId="Equation.DSMT4">
                  <p:embed/>
                  <p:pic>
                    <p:nvPicPr>
                      <p:cNvPr id="14" name="Object 13"/>
                      <p:cNvPicPr/>
                      <p:nvPr/>
                    </p:nvPicPr>
                    <p:blipFill>
                      <a:blip r:embed="rId6"/>
                      <a:stretch>
                        <a:fillRect/>
                      </a:stretch>
                    </p:blipFill>
                    <p:spPr>
                      <a:xfrm>
                        <a:off x="1162477" y="5429926"/>
                        <a:ext cx="6651625" cy="790575"/>
                      </a:xfrm>
                      <a:prstGeom prst="rect">
                        <a:avLst/>
                      </a:prstGeom>
                    </p:spPr>
                  </p:pic>
                </p:oleObj>
              </mc:Fallback>
            </mc:AlternateContent>
          </a:graphicData>
        </a:graphic>
      </p:graphicFrame>
      <p:graphicFrame>
        <p:nvGraphicFramePr>
          <p:cNvPr id="2" name="Object 1"/>
          <p:cNvGraphicFramePr>
            <a:graphicFrameLocks noChangeAspect="1"/>
          </p:cNvGraphicFramePr>
          <p:nvPr>
            <p:extLst/>
          </p:nvPr>
        </p:nvGraphicFramePr>
        <p:xfrm>
          <a:off x="1162477" y="4443135"/>
          <a:ext cx="1945142" cy="743229"/>
        </p:xfrm>
        <a:graphic>
          <a:graphicData uri="http://schemas.openxmlformats.org/presentationml/2006/ole">
            <mc:AlternateContent xmlns:mc="http://schemas.openxmlformats.org/markup-compatibility/2006">
              <mc:Choice xmlns:v="urn:schemas-microsoft-com:vml" Requires="v">
                <p:oleObj spid="_x0000_s74783" name="Equation" r:id="rId7" imgW="1130040" imgH="431640" progId="Equation.DSMT4">
                  <p:embed/>
                </p:oleObj>
              </mc:Choice>
              <mc:Fallback>
                <p:oleObj name="Equation" r:id="rId7" imgW="1130040" imgH="431640" progId="Equation.DSMT4">
                  <p:embed/>
                  <p:pic>
                    <p:nvPicPr>
                      <p:cNvPr id="2" name="Object 1"/>
                      <p:cNvPicPr>
                        <a:picLocks noChangeAspect="1" noChangeArrowheads="1"/>
                      </p:cNvPicPr>
                      <p:nvPr/>
                    </p:nvPicPr>
                    <p:blipFill>
                      <a:blip r:embed="rId8"/>
                      <a:srcRect/>
                      <a:stretch>
                        <a:fillRect/>
                      </a:stretch>
                    </p:blipFill>
                    <p:spPr bwMode="auto">
                      <a:xfrm>
                        <a:off x="1162477" y="4443135"/>
                        <a:ext cx="1945142" cy="743229"/>
                      </a:xfrm>
                      <a:prstGeom prst="rect">
                        <a:avLst/>
                      </a:prstGeom>
                      <a:noFill/>
                      <a:ln>
                        <a:noFill/>
                      </a:ln>
                    </p:spPr>
                  </p:pic>
                </p:oleObj>
              </mc:Fallback>
            </mc:AlternateContent>
          </a:graphicData>
        </a:graphic>
      </p:graphicFrame>
      <p:sp>
        <p:nvSpPr>
          <p:cNvPr id="3" name="TextBox 2"/>
          <p:cNvSpPr txBox="1"/>
          <p:nvPr/>
        </p:nvSpPr>
        <p:spPr>
          <a:xfrm>
            <a:off x="-132048" y="6610076"/>
            <a:ext cx="5119640" cy="246221"/>
          </a:xfrm>
          <a:prstGeom prst="rect">
            <a:avLst/>
          </a:prstGeom>
          <a:noFill/>
        </p:spPr>
        <p:txBody>
          <a:bodyPr wrap="square" rtlCol="0">
            <a:spAutoFit/>
          </a:bodyPr>
          <a:lstStyle/>
          <a:p>
            <a:r>
              <a:rPr lang="en-US" sz="1000" i="1" dirty="0" smtClean="0"/>
              <a:t>*Assuming Margin and Retention Probability are Constant at Year 1 Levels</a:t>
            </a:r>
            <a:endParaRPr lang="en-US" sz="1000" i="1" dirty="0"/>
          </a:p>
        </p:txBody>
      </p:sp>
      <p:sp>
        <p:nvSpPr>
          <p:cNvPr id="8" name="Oval 7"/>
          <p:cNvSpPr/>
          <p:nvPr/>
        </p:nvSpPr>
        <p:spPr bwMode="auto">
          <a:xfrm>
            <a:off x="892629" y="2438400"/>
            <a:ext cx="359228" cy="28302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5257801" y="2155371"/>
            <a:ext cx="359228" cy="28302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570077303"/>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25</a:t>
            </a:fld>
            <a:endParaRPr lang="en-US"/>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Putting the Pieces Together:  Infinite Horizon</a:t>
            </a:r>
            <a:endParaRPr lang="en-US" sz="1800" i="1" dirty="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02" y="1467958"/>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0" y="1519229"/>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1886" y="1219191"/>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sp>
        <p:nvSpPr>
          <p:cNvPr id="11" name="TextBox 10"/>
          <p:cNvSpPr txBox="1"/>
          <p:nvPr/>
        </p:nvSpPr>
        <p:spPr>
          <a:xfrm>
            <a:off x="4627000" y="1219186"/>
            <a:ext cx="3597908" cy="276999"/>
          </a:xfrm>
          <a:prstGeom prst="rect">
            <a:avLst/>
          </a:prstGeom>
          <a:noFill/>
        </p:spPr>
        <p:txBody>
          <a:bodyPr wrap="square" rtlCol="0">
            <a:spAutoFit/>
          </a:bodyPr>
          <a:lstStyle/>
          <a:p>
            <a:r>
              <a:rPr lang="en-US" sz="1200" dirty="0" smtClean="0"/>
              <a:t>Retention Probability</a:t>
            </a:r>
            <a:endParaRPr lang="en-US" sz="1200" dirty="0"/>
          </a:p>
        </p:txBody>
      </p:sp>
      <p:sp>
        <p:nvSpPr>
          <p:cNvPr id="12" name="TextBox 11"/>
          <p:cNvSpPr txBox="1"/>
          <p:nvPr/>
        </p:nvSpPr>
        <p:spPr>
          <a:xfrm>
            <a:off x="552450" y="3775509"/>
            <a:ext cx="3597908" cy="215444"/>
          </a:xfrm>
          <a:prstGeom prst="rect">
            <a:avLst/>
          </a:prstGeom>
          <a:noFill/>
        </p:spPr>
        <p:txBody>
          <a:bodyPr wrap="square" rtlCol="0">
            <a:spAutoFit/>
          </a:bodyPr>
          <a:lstStyle/>
          <a:p>
            <a:r>
              <a:rPr lang="en-US" sz="800" dirty="0" smtClean="0"/>
              <a:t>Age of Customer Account (years)</a:t>
            </a:r>
            <a:endParaRPr lang="en-US" sz="800" dirty="0"/>
          </a:p>
        </p:txBody>
      </p:sp>
      <p:sp>
        <p:nvSpPr>
          <p:cNvPr id="13" name="TextBox 12"/>
          <p:cNvSpPr txBox="1"/>
          <p:nvPr/>
        </p:nvSpPr>
        <p:spPr>
          <a:xfrm>
            <a:off x="4682792" y="3751023"/>
            <a:ext cx="3597908" cy="215444"/>
          </a:xfrm>
          <a:prstGeom prst="rect">
            <a:avLst/>
          </a:prstGeom>
          <a:noFill/>
        </p:spPr>
        <p:txBody>
          <a:bodyPr wrap="square" rtlCol="0">
            <a:spAutoFit/>
          </a:bodyPr>
          <a:lstStyle/>
          <a:p>
            <a:r>
              <a:rPr lang="en-US" sz="800" dirty="0" smtClean="0"/>
              <a:t>Age of Customer Account (years)</a:t>
            </a:r>
            <a:endParaRPr lang="en-US" sz="800" dirty="0"/>
          </a:p>
        </p:txBody>
      </p:sp>
      <p:sp>
        <p:nvSpPr>
          <p:cNvPr id="15" name="Rectangle 14"/>
          <p:cNvSpPr/>
          <p:nvPr/>
        </p:nvSpPr>
        <p:spPr bwMode="auto">
          <a:xfrm>
            <a:off x="1392367" y="4015654"/>
            <a:ext cx="5743757" cy="834633"/>
          </a:xfrm>
          <a:prstGeom prst="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TextBox 15"/>
          <p:cNvSpPr txBox="1"/>
          <p:nvPr/>
        </p:nvSpPr>
        <p:spPr>
          <a:xfrm>
            <a:off x="1392367" y="4069736"/>
            <a:ext cx="5750385" cy="707886"/>
          </a:xfrm>
          <a:prstGeom prst="rect">
            <a:avLst/>
          </a:prstGeom>
          <a:noFill/>
        </p:spPr>
        <p:txBody>
          <a:bodyPr wrap="square" rtlCol="0">
            <a:spAutoFit/>
          </a:bodyPr>
          <a:lstStyle/>
          <a:p>
            <a:r>
              <a:rPr lang="en-US" i="1" dirty="0" smtClean="0">
                <a:solidFill>
                  <a:schemeClr val="tx2"/>
                </a:solidFill>
              </a:rPr>
              <a:t>Simplified Formula:  </a:t>
            </a:r>
          </a:p>
          <a:p>
            <a:r>
              <a:rPr lang="en-US" i="1" dirty="0" smtClean="0">
                <a:solidFill>
                  <a:schemeClr val="tx2"/>
                </a:solidFill>
              </a:rPr>
              <a:t>Assuming Year 1 Margin and Retention into Perpetuity </a:t>
            </a:r>
            <a:endParaRPr lang="en-US" i="1" dirty="0">
              <a:solidFill>
                <a:schemeClr val="tx2"/>
              </a:solidFill>
            </a:endParaRPr>
          </a:p>
        </p:txBody>
      </p:sp>
      <p:graphicFrame>
        <p:nvGraphicFramePr>
          <p:cNvPr id="3" name="Object 2"/>
          <p:cNvGraphicFramePr>
            <a:graphicFrameLocks noChangeAspect="1"/>
          </p:cNvGraphicFramePr>
          <p:nvPr>
            <p:extLst/>
          </p:nvPr>
        </p:nvGraphicFramePr>
        <p:xfrm>
          <a:off x="1825625" y="4999038"/>
          <a:ext cx="5083175" cy="711200"/>
        </p:xfrm>
        <a:graphic>
          <a:graphicData uri="http://schemas.openxmlformats.org/presentationml/2006/ole">
            <mc:AlternateContent xmlns:mc="http://schemas.openxmlformats.org/markup-compatibility/2006">
              <mc:Choice xmlns:v="urn:schemas-microsoft-com:vml" Requires="v">
                <p:oleObj spid="_x0000_s75792" name="Equation" r:id="rId5" imgW="3263760" imgH="457200" progId="Equation.DSMT4">
                  <p:embed/>
                </p:oleObj>
              </mc:Choice>
              <mc:Fallback>
                <p:oleObj name="Equation" r:id="rId5" imgW="3263760" imgH="457200" progId="Equation.DSMT4">
                  <p:embed/>
                  <p:pic>
                    <p:nvPicPr>
                      <p:cNvPr id="3" name="Object 2"/>
                      <p:cNvPicPr>
                        <a:picLocks noChangeAspect="1" noChangeArrowheads="1"/>
                      </p:cNvPicPr>
                      <p:nvPr/>
                    </p:nvPicPr>
                    <p:blipFill>
                      <a:blip r:embed="rId6"/>
                      <a:srcRect/>
                      <a:stretch>
                        <a:fillRect/>
                      </a:stretch>
                    </p:blipFill>
                    <p:spPr bwMode="auto">
                      <a:xfrm>
                        <a:off x="1825625" y="4999038"/>
                        <a:ext cx="5083175" cy="711200"/>
                      </a:xfrm>
                      <a:prstGeom prst="rect">
                        <a:avLst/>
                      </a:prstGeom>
                      <a:noFill/>
                      <a:ln>
                        <a:noFill/>
                      </a:ln>
                    </p:spPr>
                  </p:pic>
                </p:oleObj>
              </mc:Fallback>
            </mc:AlternateContent>
          </a:graphicData>
        </a:graphic>
      </p:graphicFrame>
      <p:sp>
        <p:nvSpPr>
          <p:cNvPr id="17" name="Oval 16"/>
          <p:cNvSpPr/>
          <p:nvPr/>
        </p:nvSpPr>
        <p:spPr bwMode="auto">
          <a:xfrm>
            <a:off x="903515" y="2198913"/>
            <a:ext cx="359228" cy="28302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Oval 17"/>
          <p:cNvSpPr/>
          <p:nvPr/>
        </p:nvSpPr>
        <p:spPr bwMode="auto">
          <a:xfrm>
            <a:off x="5236029" y="1970314"/>
            <a:ext cx="359228" cy="28302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4710074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26</a:t>
            </a:fld>
            <a:endParaRPr lang="en-US"/>
          </a:p>
        </p:txBody>
      </p:sp>
      <p:pic>
        <p:nvPicPr>
          <p:cNvPr id="5" name="Picture 4"/>
          <p:cNvPicPr>
            <a:picLocks noChangeAspect="1"/>
          </p:cNvPicPr>
          <p:nvPr/>
        </p:nvPicPr>
        <p:blipFill>
          <a:blip r:embed="rId2"/>
          <a:stretch>
            <a:fillRect/>
          </a:stretch>
        </p:blipFill>
        <p:spPr>
          <a:xfrm>
            <a:off x="1511780" y="1357025"/>
            <a:ext cx="5215591" cy="5215201"/>
          </a:xfrm>
          <a:prstGeom prst="rect">
            <a:avLst/>
          </a:prstGeom>
        </p:spPr>
      </p:pic>
      <p:sp>
        <p:nvSpPr>
          <p:cNvPr id="6"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7" name="Rectangle 36"/>
          <p:cNvSpPr>
            <a:spLocks noChangeArrowheads="1"/>
          </p:cNvSpPr>
          <p:nvPr/>
        </p:nvSpPr>
        <p:spPr bwMode="auto">
          <a:xfrm>
            <a:off x="476250" y="741363"/>
            <a:ext cx="71437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is the impact of assuming an infinite planning horizon?</a:t>
            </a:r>
            <a:endParaRPr lang="en-US" sz="1800" i="1" dirty="0">
              <a:solidFill>
                <a:schemeClr val="tx2"/>
              </a:solidFill>
            </a:endParaRPr>
          </a:p>
        </p:txBody>
      </p:sp>
    </p:spTree>
    <p:extLst>
      <p:ext uri="{BB962C8B-B14F-4D97-AF65-F5344CB8AC3E}">
        <p14:creationId xmlns:p14="http://schemas.microsoft.com/office/powerpoint/2010/main" val="73822737"/>
      </p:ext>
    </p:extLst>
  </p:cSld>
  <p:clrMapOvr>
    <a:masterClrMapping/>
  </p:clrMapOvr>
  <p:transition>
    <p:zoom/>
    <p:sndAc>
      <p:end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27</a:t>
            </a:fld>
            <a:endParaRPr lang="en-US"/>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Putting the Pieces Together:  Infinite Horizon</a:t>
            </a:r>
            <a:endParaRPr lang="en-US" sz="1800" i="1" dirty="0">
              <a:solidFill>
                <a:schemeClr val="tx2"/>
              </a:solidFill>
            </a:endParaRPr>
          </a:p>
        </p:txBody>
      </p:sp>
      <p:sp>
        <p:nvSpPr>
          <p:cNvPr id="15" name="Rectangle 14"/>
          <p:cNvSpPr/>
          <p:nvPr/>
        </p:nvSpPr>
        <p:spPr bwMode="auto">
          <a:xfrm>
            <a:off x="476250" y="3992708"/>
            <a:ext cx="6775450" cy="834633"/>
          </a:xfrm>
          <a:prstGeom prst="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TextBox 15"/>
          <p:cNvSpPr txBox="1"/>
          <p:nvPr/>
        </p:nvSpPr>
        <p:spPr>
          <a:xfrm>
            <a:off x="476250" y="4261188"/>
            <a:ext cx="6649635" cy="338554"/>
          </a:xfrm>
          <a:prstGeom prst="rect">
            <a:avLst/>
          </a:prstGeom>
          <a:noFill/>
        </p:spPr>
        <p:txBody>
          <a:bodyPr wrap="square" rtlCol="0">
            <a:spAutoFit/>
          </a:bodyPr>
          <a:lstStyle/>
          <a:p>
            <a:pPr marL="285750" indent="-285750">
              <a:buFont typeface="Wingdings" panose="05000000000000000000" pitchFamily="2" charset="2"/>
              <a:buChar char="Ø"/>
            </a:pPr>
            <a:r>
              <a:rPr lang="en-US" i="1" dirty="0" smtClean="0">
                <a:solidFill>
                  <a:schemeClr val="tx2"/>
                </a:solidFill>
              </a:rPr>
              <a:t>What if we received a $42 margin from period 0 into perpetuity?</a:t>
            </a:r>
            <a:endParaRPr lang="en-US" i="1" dirty="0">
              <a:solidFill>
                <a:schemeClr val="tx2"/>
              </a:solidFill>
            </a:endParaRPr>
          </a:p>
        </p:txBody>
      </p:sp>
      <p:graphicFrame>
        <p:nvGraphicFramePr>
          <p:cNvPr id="3" name="Object 2"/>
          <p:cNvGraphicFramePr>
            <a:graphicFrameLocks noChangeAspect="1"/>
          </p:cNvGraphicFramePr>
          <p:nvPr>
            <p:extLst/>
          </p:nvPr>
        </p:nvGraphicFramePr>
        <p:xfrm>
          <a:off x="466725" y="3098800"/>
          <a:ext cx="5083175" cy="711200"/>
        </p:xfrm>
        <a:graphic>
          <a:graphicData uri="http://schemas.openxmlformats.org/presentationml/2006/ole">
            <mc:AlternateContent xmlns:mc="http://schemas.openxmlformats.org/markup-compatibility/2006">
              <mc:Choice xmlns:v="urn:schemas-microsoft-com:vml" Requires="v">
                <p:oleObj spid="_x0000_s76830" name="Equation" r:id="rId3" imgW="3263760" imgH="457200" progId="Equation.DSMT4">
                  <p:embed/>
                </p:oleObj>
              </mc:Choice>
              <mc:Fallback>
                <p:oleObj name="Equation" r:id="rId3" imgW="3263760" imgH="457200" progId="Equation.DSMT4">
                  <p:embed/>
                  <p:pic>
                    <p:nvPicPr>
                      <p:cNvPr id="3" name="Object 2"/>
                      <p:cNvPicPr>
                        <a:picLocks noChangeAspect="1" noChangeArrowheads="1"/>
                      </p:cNvPicPr>
                      <p:nvPr/>
                    </p:nvPicPr>
                    <p:blipFill>
                      <a:blip r:embed="rId4"/>
                      <a:srcRect/>
                      <a:stretch>
                        <a:fillRect/>
                      </a:stretch>
                    </p:blipFill>
                    <p:spPr bwMode="auto">
                      <a:xfrm>
                        <a:off x="466725" y="3098800"/>
                        <a:ext cx="5083175" cy="711200"/>
                      </a:xfrm>
                      <a:prstGeom prst="rect">
                        <a:avLst/>
                      </a:prstGeom>
                      <a:noFill/>
                      <a:ln>
                        <a:noFill/>
                      </a:ln>
                    </p:spPr>
                  </p:pic>
                </p:oleObj>
              </mc:Fallback>
            </mc:AlternateContent>
          </a:graphicData>
        </a:graphic>
      </p:graphicFrame>
      <p:sp>
        <p:nvSpPr>
          <p:cNvPr id="2" name="TextBox 1"/>
          <p:cNvSpPr txBox="1"/>
          <p:nvPr/>
        </p:nvSpPr>
        <p:spPr>
          <a:xfrm>
            <a:off x="476250" y="1447800"/>
            <a:ext cx="6775450" cy="1446550"/>
          </a:xfrm>
          <a:prstGeom prst="rect">
            <a:avLst/>
          </a:prstGeom>
          <a:solidFill>
            <a:schemeClr val="bg1">
              <a:lumMod val="85000"/>
            </a:schemeClr>
          </a:solidFill>
        </p:spPr>
        <p:txBody>
          <a:bodyPr wrap="square" rtlCol="0">
            <a:spAutoFit/>
          </a:bodyPr>
          <a:lstStyle/>
          <a:p>
            <a:pPr algn="l"/>
            <a:r>
              <a:rPr lang="en-US" dirty="0" smtClean="0">
                <a:solidFill>
                  <a:schemeClr val="tx2"/>
                </a:solidFill>
              </a:rPr>
              <a:t>Assumptions:</a:t>
            </a:r>
          </a:p>
          <a:p>
            <a:pPr marL="285750" indent="-285750" algn="l">
              <a:buFont typeface="Wingdings" panose="05000000000000000000" pitchFamily="2" charset="2"/>
              <a:buChar char="Ø"/>
            </a:pPr>
            <a:r>
              <a:rPr lang="en-US" dirty="0" smtClean="0">
                <a:solidFill>
                  <a:schemeClr val="tx2"/>
                </a:solidFill>
              </a:rPr>
              <a:t>Constant Margin of $42 received from Year 1 into perpetuity</a:t>
            </a:r>
          </a:p>
          <a:p>
            <a:pPr marL="285750" indent="-285750" algn="l">
              <a:buFont typeface="Wingdings" panose="05000000000000000000" pitchFamily="2" charset="2"/>
              <a:buChar char="Ø"/>
            </a:pPr>
            <a:r>
              <a:rPr lang="en-US" dirty="0" smtClean="0">
                <a:solidFill>
                  <a:schemeClr val="tx2"/>
                </a:solidFill>
              </a:rPr>
              <a:t>Constant Retention Rate of 82%</a:t>
            </a:r>
          </a:p>
          <a:p>
            <a:pPr marL="285750" indent="-285750" algn="l">
              <a:buFont typeface="Wingdings" panose="05000000000000000000" pitchFamily="2" charset="2"/>
              <a:buChar char="Ø"/>
            </a:pPr>
            <a:r>
              <a:rPr lang="en-US" dirty="0" smtClean="0">
                <a:solidFill>
                  <a:schemeClr val="tx2"/>
                </a:solidFill>
              </a:rPr>
              <a:t>Discount Rate of 10%</a:t>
            </a:r>
            <a:endParaRPr lang="en-US" dirty="0">
              <a:solidFill>
                <a:schemeClr val="tx2"/>
              </a:solidFill>
            </a:endParaRPr>
          </a:p>
        </p:txBody>
      </p:sp>
      <p:graphicFrame>
        <p:nvGraphicFramePr>
          <p:cNvPr id="19" name="Object 18"/>
          <p:cNvGraphicFramePr>
            <a:graphicFrameLocks noChangeAspect="1"/>
          </p:cNvGraphicFramePr>
          <p:nvPr>
            <p:extLst/>
          </p:nvPr>
        </p:nvGraphicFramePr>
        <p:xfrm>
          <a:off x="476250" y="5005264"/>
          <a:ext cx="6804025" cy="1460500"/>
        </p:xfrm>
        <a:graphic>
          <a:graphicData uri="http://schemas.openxmlformats.org/presentationml/2006/ole">
            <mc:AlternateContent xmlns:mc="http://schemas.openxmlformats.org/markup-compatibility/2006">
              <mc:Choice xmlns:v="urn:schemas-microsoft-com:vml" Requires="v">
                <p:oleObj spid="_x0000_s76831" name="Equation" r:id="rId5" imgW="4368600" imgH="939600" progId="Equation.DSMT4">
                  <p:embed/>
                </p:oleObj>
              </mc:Choice>
              <mc:Fallback>
                <p:oleObj name="Equation" r:id="rId5" imgW="4368600" imgH="939600" progId="Equation.DSMT4">
                  <p:embed/>
                  <p:pic>
                    <p:nvPicPr>
                      <p:cNvPr id="19" name="Object 18"/>
                      <p:cNvPicPr>
                        <a:picLocks noChangeAspect="1" noChangeArrowheads="1"/>
                      </p:cNvPicPr>
                      <p:nvPr/>
                    </p:nvPicPr>
                    <p:blipFill>
                      <a:blip r:embed="rId6"/>
                      <a:srcRect/>
                      <a:stretch>
                        <a:fillRect/>
                      </a:stretch>
                    </p:blipFill>
                    <p:spPr bwMode="auto">
                      <a:xfrm>
                        <a:off x="476250" y="5005264"/>
                        <a:ext cx="6804025" cy="14605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286924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28</a:t>
            </a:fld>
            <a:endParaRPr lang="en-US" dirty="0"/>
          </a:p>
        </p:txBody>
      </p:sp>
      <p:sp>
        <p:nvSpPr>
          <p:cNvPr id="5"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6"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About Acquisition Costs (AC)?</a:t>
            </a:r>
            <a:endParaRPr lang="en-US" sz="1800" i="1" dirty="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02" y="1833651"/>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0" y="1833651"/>
            <a:ext cx="3709492" cy="222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1886" y="1556657"/>
            <a:ext cx="3597908" cy="276999"/>
          </a:xfrm>
          <a:prstGeom prst="rect">
            <a:avLst/>
          </a:prstGeom>
          <a:noFill/>
        </p:spPr>
        <p:txBody>
          <a:bodyPr wrap="square" rtlCol="0">
            <a:spAutoFit/>
          </a:bodyPr>
          <a:lstStyle/>
          <a:p>
            <a:r>
              <a:rPr lang="en-US" sz="1200" dirty="0" smtClean="0"/>
              <a:t>Average Profit per Customer ($) in Cohort</a:t>
            </a:r>
            <a:endParaRPr lang="en-US" sz="1200" dirty="0"/>
          </a:p>
        </p:txBody>
      </p:sp>
      <p:sp>
        <p:nvSpPr>
          <p:cNvPr id="11" name="TextBox 10"/>
          <p:cNvSpPr txBox="1"/>
          <p:nvPr/>
        </p:nvSpPr>
        <p:spPr>
          <a:xfrm>
            <a:off x="4627000" y="1556652"/>
            <a:ext cx="3597908" cy="276999"/>
          </a:xfrm>
          <a:prstGeom prst="rect">
            <a:avLst/>
          </a:prstGeom>
          <a:noFill/>
        </p:spPr>
        <p:txBody>
          <a:bodyPr wrap="square" rtlCol="0">
            <a:spAutoFit/>
          </a:bodyPr>
          <a:lstStyle/>
          <a:p>
            <a:r>
              <a:rPr lang="en-US" sz="1200" dirty="0" smtClean="0"/>
              <a:t>Retention Probability</a:t>
            </a:r>
            <a:endParaRPr lang="en-US" sz="1200" dirty="0"/>
          </a:p>
        </p:txBody>
      </p:sp>
      <p:sp>
        <p:nvSpPr>
          <p:cNvPr id="12" name="TextBox 11"/>
          <p:cNvSpPr txBox="1"/>
          <p:nvPr/>
        </p:nvSpPr>
        <p:spPr>
          <a:xfrm>
            <a:off x="608242" y="4088674"/>
            <a:ext cx="3597908" cy="215444"/>
          </a:xfrm>
          <a:prstGeom prst="rect">
            <a:avLst/>
          </a:prstGeom>
          <a:noFill/>
        </p:spPr>
        <p:txBody>
          <a:bodyPr wrap="square" rtlCol="0">
            <a:spAutoFit/>
          </a:bodyPr>
          <a:lstStyle/>
          <a:p>
            <a:r>
              <a:rPr lang="en-US" sz="800" dirty="0" smtClean="0"/>
              <a:t>Age of Customer Account (years)</a:t>
            </a:r>
            <a:endParaRPr lang="en-US" sz="800" dirty="0"/>
          </a:p>
        </p:txBody>
      </p:sp>
      <p:sp>
        <p:nvSpPr>
          <p:cNvPr id="13" name="TextBox 12"/>
          <p:cNvSpPr txBox="1"/>
          <p:nvPr/>
        </p:nvSpPr>
        <p:spPr>
          <a:xfrm>
            <a:off x="4738584" y="4064188"/>
            <a:ext cx="3597908" cy="215444"/>
          </a:xfrm>
          <a:prstGeom prst="rect">
            <a:avLst/>
          </a:prstGeom>
          <a:noFill/>
        </p:spPr>
        <p:txBody>
          <a:bodyPr wrap="square" rtlCol="0">
            <a:spAutoFit/>
          </a:bodyPr>
          <a:lstStyle/>
          <a:p>
            <a:r>
              <a:rPr lang="en-US" sz="800" dirty="0" smtClean="0"/>
              <a:t>Age of Customer Account (years)</a:t>
            </a:r>
            <a:endParaRPr lang="en-US" sz="800" dirty="0"/>
          </a:p>
        </p:txBody>
      </p:sp>
      <p:graphicFrame>
        <p:nvGraphicFramePr>
          <p:cNvPr id="17" name="Object 16"/>
          <p:cNvGraphicFramePr>
            <a:graphicFrameLocks noChangeAspect="1"/>
          </p:cNvGraphicFramePr>
          <p:nvPr>
            <p:extLst/>
          </p:nvPr>
        </p:nvGraphicFramePr>
        <p:xfrm>
          <a:off x="569078" y="4710113"/>
          <a:ext cx="7655830" cy="1606720"/>
        </p:xfrm>
        <a:graphic>
          <a:graphicData uri="http://schemas.openxmlformats.org/presentationml/2006/ole">
            <mc:AlternateContent xmlns:mc="http://schemas.openxmlformats.org/markup-compatibility/2006">
              <mc:Choice xmlns:v="urn:schemas-microsoft-com:vml" Requires="v">
                <p:oleObj spid="_x0000_s77840" name="Equation" r:id="rId5" imgW="3263760" imgH="685800" progId="Equation.DSMT4">
                  <p:embed/>
                </p:oleObj>
              </mc:Choice>
              <mc:Fallback>
                <p:oleObj name="Equation" r:id="rId5" imgW="3263760" imgH="685800" progId="Equation.DSMT4">
                  <p:embed/>
                  <p:pic>
                    <p:nvPicPr>
                      <p:cNvPr id="17" name="Object 16"/>
                      <p:cNvPicPr>
                        <a:picLocks noChangeAspect="1" noChangeArrowheads="1"/>
                      </p:cNvPicPr>
                      <p:nvPr/>
                    </p:nvPicPr>
                    <p:blipFill>
                      <a:blip r:embed="rId6"/>
                      <a:srcRect/>
                      <a:stretch>
                        <a:fillRect/>
                      </a:stretch>
                    </p:blipFill>
                    <p:spPr bwMode="auto">
                      <a:xfrm>
                        <a:off x="569078" y="4710113"/>
                        <a:ext cx="7655830" cy="16067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2244055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a:t>
            </a:fld>
            <a:endParaRPr lang="en-US"/>
          </a:p>
        </p:txBody>
      </p:sp>
      <p:sp>
        <p:nvSpPr>
          <p:cNvPr id="5"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Acquisition vs. Development and Retention</a:t>
            </a:r>
            <a:endParaRPr lang="en-US" sz="1900" i="1" dirty="0">
              <a:solidFill>
                <a:schemeClr val="tx2"/>
              </a:solidFill>
            </a:endParaRPr>
          </a:p>
        </p:txBody>
      </p:sp>
      <p:sp>
        <p:nvSpPr>
          <p:cNvPr id="8" name="TextBox 7"/>
          <p:cNvSpPr txBox="1"/>
          <p:nvPr/>
        </p:nvSpPr>
        <p:spPr>
          <a:xfrm>
            <a:off x="1307534" y="912102"/>
            <a:ext cx="5944166" cy="338554"/>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Case Study of Resource Allocation for a Bank</a:t>
            </a:r>
            <a:endParaRPr lang="en-US" dirty="0">
              <a:solidFill>
                <a:schemeClr val="tx2"/>
              </a:solidFill>
            </a:endParaRPr>
          </a:p>
        </p:txBody>
      </p:sp>
      <p:sp>
        <p:nvSpPr>
          <p:cNvPr id="10" name="TextBox 9"/>
          <p:cNvSpPr txBox="1"/>
          <p:nvPr/>
        </p:nvSpPr>
        <p:spPr>
          <a:xfrm>
            <a:off x="1382179" y="1371225"/>
            <a:ext cx="6422570" cy="1077218"/>
          </a:xfrm>
          <a:prstGeom prst="rect">
            <a:avLst/>
          </a:prstGeom>
          <a:noFill/>
        </p:spPr>
        <p:txBody>
          <a:bodyPr wrap="square" rtlCol="0">
            <a:spAutoFit/>
          </a:bodyPr>
          <a:lstStyle/>
          <a:p>
            <a:pPr marL="285750" indent="-285750" algn="l">
              <a:buFont typeface="Arial" panose="020B0604020202020204" pitchFamily="34" charset="0"/>
              <a:buChar char="•"/>
              <a:tabLst>
                <a:tab pos="1143000" algn="l"/>
              </a:tabLst>
            </a:pPr>
            <a:r>
              <a:rPr lang="en-US" dirty="0" smtClean="0">
                <a:solidFill>
                  <a:schemeClr val="tx2"/>
                </a:solidFill>
              </a:rPr>
              <a:t>Door-to-door sales model (for acquisition)</a:t>
            </a:r>
          </a:p>
          <a:p>
            <a:pPr marL="285750" indent="-285750" algn="l">
              <a:buFont typeface="Arial" panose="020B0604020202020204" pitchFamily="34" charset="0"/>
              <a:buChar char="•"/>
              <a:tabLst>
                <a:tab pos="1143000" algn="l"/>
              </a:tabLst>
            </a:pPr>
            <a:r>
              <a:rPr lang="en-US" dirty="0" smtClean="0">
                <a:solidFill>
                  <a:schemeClr val="tx2"/>
                </a:solidFill>
              </a:rPr>
              <a:t>For cross sell, email and telesales calls are sufficient</a:t>
            </a:r>
          </a:p>
          <a:p>
            <a:pPr marL="285750" indent="-285750" algn="l">
              <a:buFont typeface="Arial" panose="020B0604020202020204" pitchFamily="34" charset="0"/>
              <a:buChar char="•"/>
              <a:tabLst>
                <a:tab pos="1143000" algn="l"/>
              </a:tabLst>
            </a:pPr>
            <a:r>
              <a:rPr lang="en-US" dirty="0" smtClean="0">
                <a:solidFill>
                  <a:schemeClr val="tx2"/>
                </a:solidFill>
              </a:rPr>
              <a:t>How to optimize cross sell efforts?</a:t>
            </a:r>
          </a:p>
        </p:txBody>
      </p:sp>
      <p:pic>
        <p:nvPicPr>
          <p:cNvPr id="9" name="Picture 8"/>
          <p:cNvPicPr>
            <a:picLocks noChangeAspect="1"/>
          </p:cNvPicPr>
          <p:nvPr/>
        </p:nvPicPr>
        <p:blipFill rotWithShape="1">
          <a:blip r:embed="rId2"/>
          <a:srcRect t="5865" r="36524" b="2722"/>
          <a:stretch/>
        </p:blipFill>
        <p:spPr>
          <a:xfrm>
            <a:off x="683400" y="2816257"/>
            <a:ext cx="7279500" cy="4388407"/>
          </a:xfrm>
          <a:prstGeom prst="rect">
            <a:avLst/>
          </a:prstGeom>
        </p:spPr>
      </p:pic>
    </p:spTree>
    <p:extLst>
      <p:ext uri="{BB962C8B-B14F-4D97-AF65-F5344CB8AC3E}">
        <p14:creationId xmlns:p14="http://schemas.microsoft.com/office/powerpoint/2010/main" val="1163613270"/>
      </p:ext>
    </p:extLst>
  </p:cSld>
  <p:clrMapOvr>
    <a:masterClrMapping/>
  </p:clrMapOvr>
  <p:transition>
    <p:zoom/>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4832" y="1090943"/>
            <a:ext cx="8793162" cy="6463308"/>
          </a:xfrm>
        </p:spPr>
        <p:txBody>
          <a:bodyPr/>
          <a:lstStyle/>
          <a:p>
            <a:pPr marL="342900" indent="-342900">
              <a:buFont typeface="Arial" panose="020B0604020202020204" pitchFamily="34" charset="0"/>
              <a:buChar char="•"/>
            </a:pPr>
            <a:r>
              <a:rPr lang="en-US" altLang="en-US" sz="2400" dirty="0" smtClean="0">
                <a:solidFill>
                  <a:schemeClr val="tx2"/>
                </a:solidFill>
              </a:rPr>
              <a:t>The finite time version</a:t>
            </a:r>
          </a:p>
          <a:p>
            <a:pPr marL="0" indent="0">
              <a:buFontTx/>
              <a:buNone/>
            </a:pPr>
            <a:endParaRPr lang="en-US" altLang="en-US" sz="2400" dirty="0" smtClean="0">
              <a:solidFill>
                <a:schemeClr val="tx2"/>
              </a:solidFill>
            </a:endParaRPr>
          </a:p>
          <a:p>
            <a:pPr marL="0" indent="0">
              <a:buFontTx/>
              <a:buNone/>
            </a:pPr>
            <a:r>
              <a:rPr lang="en-US" altLang="en-US" sz="1200" dirty="0" smtClean="0">
                <a:solidFill>
                  <a:schemeClr val="tx2"/>
                </a:solidFill>
              </a:rPr>
              <a:t>					</a:t>
            </a:r>
            <a:br>
              <a:rPr lang="en-US" altLang="en-US" sz="1200" dirty="0" smtClean="0">
                <a:solidFill>
                  <a:schemeClr val="tx2"/>
                </a:solidFill>
              </a:rPr>
            </a:br>
            <a:endParaRPr lang="en-US" altLang="en-US" sz="1200" dirty="0" smtClean="0">
              <a:solidFill>
                <a:schemeClr val="tx2"/>
              </a:solidFill>
            </a:endParaRPr>
          </a:p>
          <a:p>
            <a:pPr marL="0" indent="0">
              <a:buFontTx/>
              <a:buNone/>
            </a:pPr>
            <a:endParaRPr lang="en-US" altLang="en-US" sz="1200" dirty="0">
              <a:solidFill>
                <a:schemeClr val="tx2"/>
              </a:solidFill>
            </a:endParaRPr>
          </a:p>
          <a:p>
            <a:pPr marL="0" indent="0">
              <a:buFontTx/>
              <a:buNone/>
            </a:pPr>
            <a:endParaRPr lang="en-US" altLang="en-US" sz="2400" dirty="0" smtClean="0">
              <a:solidFill>
                <a:schemeClr val="tx2"/>
              </a:solidFill>
            </a:endParaRPr>
          </a:p>
          <a:p>
            <a:pPr marL="342900" indent="-342900">
              <a:buFont typeface="Arial" panose="020B0604020202020204" pitchFamily="34" charset="0"/>
              <a:buChar char="•"/>
            </a:pPr>
            <a:endParaRPr lang="en-US" altLang="en-US" sz="2400" dirty="0" smtClean="0">
              <a:solidFill>
                <a:schemeClr val="tx2"/>
              </a:solidFill>
            </a:endParaRPr>
          </a:p>
          <a:p>
            <a:pPr marL="342900" indent="-342900">
              <a:buFont typeface="Arial" panose="020B0604020202020204" pitchFamily="34" charset="0"/>
              <a:buChar char="•"/>
            </a:pPr>
            <a:r>
              <a:rPr lang="en-US" altLang="en-US" sz="2400" dirty="0" smtClean="0">
                <a:solidFill>
                  <a:schemeClr val="tx2"/>
                </a:solidFill>
              </a:rPr>
              <a:t>The infinite time version (assuming constant margin and retention rate!)</a:t>
            </a:r>
          </a:p>
          <a:p>
            <a:pPr marL="342900" indent="-342900">
              <a:buFont typeface="Arial" panose="020B0604020202020204" pitchFamily="34" charset="0"/>
              <a:buChar char="•"/>
            </a:pPr>
            <a:endParaRPr lang="en-US" altLang="en-US" sz="2400" dirty="0">
              <a:solidFill>
                <a:schemeClr val="tx2"/>
              </a:solidFill>
            </a:endParaRPr>
          </a:p>
          <a:p>
            <a:pPr marL="342900" indent="-342900">
              <a:buFont typeface="Arial" panose="020B0604020202020204" pitchFamily="34" charset="0"/>
              <a:buChar char="•"/>
            </a:pPr>
            <a:endParaRPr lang="en-US" altLang="en-US" sz="2400" dirty="0" smtClean="0">
              <a:solidFill>
                <a:schemeClr val="tx2"/>
              </a:solidFill>
            </a:endParaRPr>
          </a:p>
          <a:p>
            <a:pPr marL="342900" indent="-342900">
              <a:buFont typeface="Arial" panose="020B0604020202020204" pitchFamily="34" charset="0"/>
              <a:buChar char="•"/>
            </a:pPr>
            <a:endParaRPr lang="en-US" altLang="en-US" sz="2400" dirty="0">
              <a:solidFill>
                <a:schemeClr val="tx2"/>
              </a:solidFill>
            </a:endParaRPr>
          </a:p>
          <a:p>
            <a:pPr marL="342900" indent="-342900">
              <a:buFont typeface="Arial" panose="020B0604020202020204" pitchFamily="34" charset="0"/>
              <a:buChar char="•"/>
            </a:pPr>
            <a:endParaRPr lang="en-US" altLang="en-US" sz="2400" dirty="0" smtClean="0">
              <a:solidFill>
                <a:schemeClr val="tx2"/>
              </a:solidFill>
            </a:endParaRPr>
          </a:p>
          <a:p>
            <a:pPr marL="342900" indent="-342900">
              <a:buFont typeface="Arial" panose="020B0604020202020204" pitchFamily="34" charset="0"/>
              <a:buChar char="•"/>
            </a:pPr>
            <a:endParaRPr lang="en-US" altLang="en-US" sz="2400" dirty="0">
              <a:solidFill>
                <a:schemeClr val="tx2"/>
              </a:solidFill>
            </a:endParaRPr>
          </a:p>
          <a:p>
            <a:pPr marL="342900" indent="-342900">
              <a:buFont typeface="Arial" panose="020B0604020202020204" pitchFamily="34" charset="0"/>
              <a:buChar char="•"/>
            </a:pPr>
            <a:endParaRPr lang="en-US" altLang="en-US" sz="2400" dirty="0" smtClean="0">
              <a:solidFill>
                <a:schemeClr val="tx2"/>
              </a:solidFill>
            </a:endParaRPr>
          </a:p>
          <a:p>
            <a:pPr marL="342900" indent="-342900">
              <a:buFont typeface="Arial" panose="020B0604020202020204" pitchFamily="34" charset="0"/>
              <a:buChar char="•"/>
            </a:pPr>
            <a:r>
              <a:rPr lang="en-US" altLang="en-US" sz="2400" dirty="0" smtClean="0">
                <a:solidFill>
                  <a:schemeClr val="tx2"/>
                </a:solidFill>
              </a:rPr>
              <a:t>Net CLV is just CLV minus Acquisition Costs (AC)</a:t>
            </a:r>
          </a:p>
          <a:p>
            <a:pPr marL="0" indent="0">
              <a:buFontTx/>
              <a:buNone/>
            </a:pPr>
            <a:endParaRPr lang="en-US" altLang="en-US" sz="2400" dirty="0" smtClean="0">
              <a:solidFill>
                <a:schemeClr val="tx2"/>
              </a:solidFill>
            </a:endParaRPr>
          </a:p>
          <a:p>
            <a:pPr marL="0" indent="0">
              <a:buFontTx/>
              <a:buNone/>
            </a:pPr>
            <a:endParaRPr lang="en-US" altLang="en-US" sz="2400" dirty="0" smtClean="0">
              <a:solidFill>
                <a:schemeClr val="tx2"/>
              </a:solidFill>
            </a:endParaRPr>
          </a:p>
          <a:p>
            <a:pPr marL="0" indent="0">
              <a:buFontTx/>
              <a:buNone/>
            </a:pPr>
            <a:endParaRPr lang="en-US" altLang="en-US" sz="2400" dirty="0" smtClean="0">
              <a:solidFill>
                <a:schemeClr val="tx2"/>
              </a:solidFill>
            </a:endParaRP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4E999E72-65CD-4B5D-92BD-0B249141442B}" type="slidenum">
              <a:rPr lang="en-US" altLang="en-US" sz="1400" smtClean="0">
                <a:latin typeface="Arial" charset="0"/>
              </a:rPr>
              <a:pPr>
                <a:spcBef>
                  <a:spcPct val="0"/>
                </a:spcBef>
                <a:buFontTx/>
                <a:buNone/>
              </a:pPr>
              <a:t>29</a:t>
            </a:fld>
            <a:endParaRPr lang="en-US" altLang="en-US" sz="1400" dirty="0" smtClean="0">
              <a:latin typeface="Arial" charset="0"/>
            </a:endParaRPr>
          </a:p>
        </p:txBody>
      </p:sp>
      <p:graphicFrame>
        <p:nvGraphicFramePr>
          <p:cNvPr id="5" name="Object 4"/>
          <p:cNvGraphicFramePr>
            <a:graphicFrameLocks noChangeAspect="1"/>
          </p:cNvGraphicFramePr>
          <p:nvPr>
            <p:extLst/>
          </p:nvPr>
        </p:nvGraphicFramePr>
        <p:xfrm>
          <a:off x="1206727" y="4419748"/>
          <a:ext cx="3657600" cy="1096962"/>
        </p:xfrm>
        <a:graphic>
          <a:graphicData uri="http://schemas.openxmlformats.org/presentationml/2006/ole">
            <mc:AlternateContent xmlns:mc="http://schemas.openxmlformats.org/markup-compatibility/2006">
              <mc:Choice xmlns:v="urn:schemas-microsoft-com:vml" Requires="v">
                <p:oleObj spid="_x0000_s78878" name="Equation" r:id="rId3" imgW="1523880" imgH="457200" progId="Equation.DSMT4">
                  <p:embed/>
                </p:oleObj>
              </mc:Choice>
              <mc:Fallback>
                <p:oleObj name="Equation" r:id="rId3" imgW="1523880" imgH="457200" progId="Equation.DSMT4">
                  <p:embed/>
                  <p:pic>
                    <p:nvPicPr>
                      <p:cNvPr id="5" name="Object 4"/>
                      <p:cNvPicPr>
                        <a:picLocks noChangeAspect="1" noChangeArrowheads="1"/>
                      </p:cNvPicPr>
                      <p:nvPr/>
                    </p:nvPicPr>
                    <p:blipFill>
                      <a:blip r:embed="rId4"/>
                      <a:srcRect/>
                      <a:stretch>
                        <a:fillRect/>
                      </a:stretch>
                    </p:blipFill>
                    <p:spPr bwMode="auto">
                      <a:xfrm>
                        <a:off x="1206727" y="4419748"/>
                        <a:ext cx="3657600" cy="1096962"/>
                      </a:xfrm>
                      <a:prstGeom prst="rect">
                        <a:avLst/>
                      </a:prstGeom>
                      <a:solidFill>
                        <a:schemeClr val="bg1">
                          <a:lumMod val="85000"/>
                        </a:schemeClr>
                      </a:solidFill>
                      <a:ln w="9525">
                        <a:noFill/>
                        <a:miter lim="800000"/>
                        <a:headEnd/>
                        <a:tailEnd/>
                      </a:ln>
                    </p:spPr>
                  </p:pic>
                </p:oleObj>
              </mc:Fallback>
            </mc:AlternateContent>
          </a:graphicData>
        </a:graphic>
      </p:graphicFrame>
      <p:graphicFrame>
        <p:nvGraphicFramePr>
          <p:cNvPr id="6" name="Object 5"/>
          <p:cNvGraphicFramePr>
            <a:graphicFrameLocks noChangeAspect="1"/>
          </p:cNvGraphicFramePr>
          <p:nvPr>
            <p:extLst/>
          </p:nvPr>
        </p:nvGraphicFramePr>
        <p:xfrm>
          <a:off x="1241652" y="1628923"/>
          <a:ext cx="2713037" cy="1036637"/>
        </p:xfrm>
        <a:graphic>
          <a:graphicData uri="http://schemas.openxmlformats.org/presentationml/2006/ole">
            <mc:AlternateContent xmlns:mc="http://schemas.openxmlformats.org/markup-compatibility/2006">
              <mc:Choice xmlns:v="urn:schemas-microsoft-com:vml" Requires="v">
                <p:oleObj spid="_x0000_s78879" name="Equation" r:id="rId5" imgW="1130040" imgH="431640" progId="Equation.DSMT4">
                  <p:embed/>
                </p:oleObj>
              </mc:Choice>
              <mc:Fallback>
                <p:oleObj name="Equation" r:id="rId5" imgW="1130040" imgH="431640" progId="Equation.DSMT4">
                  <p:embed/>
                  <p:pic>
                    <p:nvPicPr>
                      <p:cNvPr id="6" name="Object 5"/>
                      <p:cNvPicPr>
                        <a:picLocks noChangeAspect="1" noChangeArrowheads="1"/>
                      </p:cNvPicPr>
                      <p:nvPr/>
                    </p:nvPicPr>
                    <p:blipFill>
                      <a:blip r:embed="rId6"/>
                      <a:srcRect/>
                      <a:stretch>
                        <a:fillRect/>
                      </a:stretch>
                    </p:blipFill>
                    <p:spPr bwMode="auto">
                      <a:xfrm>
                        <a:off x="1241652" y="1628923"/>
                        <a:ext cx="2713037" cy="1036637"/>
                      </a:xfrm>
                      <a:prstGeom prst="rect">
                        <a:avLst/>
                      </a:prstGeom>
                      <a:solidFill>
                        <a:schemeClr val="bg1">
                          <a:lumMod val="85000"/>
                        </a:schemeClr>
                      </a:solidFill>
                      <a:ln w="9525">
                        <a:noFill/>
                        <a:miter lim="800000"/>
                        <a:headEnd/>
                        <a:tailEnd/>
                      </a:ln>
                    </p:spPr>
                  </p:pic>
                </p:oleObj>
              </mc:Fallback>
            </mc:AlternateContent>
          </a:graphicData>
        </a:graphic>
      </p:graphicFrame>
      <p:sp>
        <p:nvSpPr>
          <p:cNvPr id="12" name="Rectangle 4"/>
          <p:cNvSpPr>
            <a:spLocks noGrp="1" noChangeArrowheads="1"/>
          </p:cNvSpPr>
          <p:nvPr>
            <p:ph type="title"/>
          </p:nvPr>
        </p:nvSpPr>
        <p:spPr bwMode="gray">
          <a:xfrm>
            <a:off x="122238" y="108843"/>
            <a:ext cx="8793162" cy="307777"/>
          </a:xfrm>
        </p:spPr>
        <p:txBody>
          <a:bodyPr/>
          <a:lstStyle/>
          <a:p>
            <a:pPr eaLnBrk="1" hangingPunct="1"/>
            <a:r>
              <a:rPr lang="en-US" sz="2000" dirty="0" smtClean="0"/>
              <a:t>WHAT IS THE VALUE OF A CUSTOMER?</a:t>
            </a:r>
          </a:p>
        </p:txBody>
      </p:sp>
      <p:sp>
        <p:nvSpPr>
          <p:cNvPr id="13" name="Rectangle 36"/>
          <p:cNvSpPr>
            <a:spLocks noChangeArrowheads="1"/>
          </p:cNvSpPr>
          <p:nvPr/>
        </p:nvSpPr>
        <p:spPr bwMode="auto">
          <a:xfrm>
            <a:off x="389164" y="5529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Two Vantage Points</a:t>
            </a:r>
            <a:endParaRPr lang="en-US" sz="1800" i="1" dirty="0">
              <a:solidFill>
                <a:schemeClr val="tx2"/>
              </a:solidFill>
            </a:endParaRPr>
          </a:p>
        </p:txBody>
      </p:sp>
    </p:spTree>
    <p:extLst>
      <p:ext uri="{BB962C8B-B14F-4D97-AF65-F5344CB8AC3E}">
        <p14:creationId xmlns:p14="http://schemas.microsoft.com/office/powerpoint/2010/main" val="2210285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6F0935A-A836-4A39-958A-1A6909D100B3}" type="slidenum">
              <a:rPr lang="en-US" smtClean="0"/>
              <a:pPr>
                <a:defRPr/>
              </a:pPr>
              <a:t>30</a:t>
            </a:fld>
            <a:endParaRPr lang="en-US"/>
          </a:p>
        </p:txBody>
      </p:sp>
      <p:sp>
        <p:nvSpPr>
          <p:cNvPr id="5" name="Rectangle 3"/>
          <p:cNvSpPr txBox="1">
            <a:spLocks noChangeArrowheads="1"/>
          </p:cNvSpPr>
          <p:nvPr/>
        </p:nvSpPr>
        <p:spPr bwMode="auto">
          <a:xfrm>
            <a:off x="476248" y="1057963"/>
            <a:ext cx="8264981" cy="2215991"/>
          </a:xfrm>
          <a:prstGeom prst="rect">
            <a:avLst/>
          </a:prstGeom>
          <a:solidFill>
            <a:schemeClr val="accent3">
              <a:lumMod val="95000"/>
            </a:schemeClr>
          </a:solid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buSzPct val="120000"/>
              <a:defRPr sz="28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2400">
                <a:solidFill>
                  <a:schemeClr val="tx1"/>
                </a:solidFill>
                <a:latin typeface="+mn-lt"/>
              </a:defRPr>
            </a:lvl2pPr>
            <a:lvl3pPr marL="301625" indent="-152400" algn="l" defTabSz="912813" rtl="0" fontAlgn="base">
              <a:spcBef>
                <a:spcPct val="0"/>
              </a:spcBef>
              <a:spcAft>
                <a:spcPct val="0"/>
              </a:spcAft>
              <a:buChar char="–"/>
              <a:defRPr sz="2200">
                <a:solidFill>
                  <a:schemeClr val="tx1"/>
                </a:solidFill>
                <a:latin typeface="+mn-lt"/>
              </a:defRPr>
            </a:lvl3pPr>
            <a:lvl4pPr marL="441325" indent="-138113" algn="l" defTabSz="912813" rtl="0" fontAlgn="base">
              <a:spcBef>
                <a:spcPct val="0"/>
              </a:spcBef>
              <a:spcAft>
                <a:spcPct val="0"/>
              </a:spcAft>
              <a:buSzPct val="89000"/>
              <a:buFont typeface="Arial" pitchFamily="34" charset="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a:lstStyle>
          <a:p>
            <a:pPr marL="457200" indent="-457200">
              <a:buFont typeface="Wingdings" panose="05000000000000000000" pitchFamily="2" charset="2"/>
              <a:buChar char="Ø"/>
            </a:pPr>
            <a:r>
              <a:rPr lang="en-US" sz="2400" b="0" i="1" kern="0" dirty="0" smtClean="0">
                <a:solidFill>
                  <a:schemeClr val="tx2"/>
                </a:solidFill>
              </a:rPr>
              <a:t>140 accounts in advertising industry use 2,285 Courier </a:t>
            </a:r>
            <a:r>
              <a:rPr lang="en-US" sz="2400" b="0" i="1" kern="0" dirty="0" err="1" smtClean="0">
                <a:solidFill>
                  <a:schemeClr val="tx2"/>
                </a:solidFill>
              </a:rPr>
              <a:t>Paks</a:t>
            </a:r>
            <a:r>
              <a:rPr lang="en-US" sz="2400" b="0" i="1" kern="0" dirty="0" smtClean="0">
                <a:solidFill>
                  <a:schemeClr val="tx2"/>
                </a:solidFill>
              </a:rPr>
              <a:t> (CP) per month</a:t>
            </a:r>
          </a:p>
          <a:p>
            <a:pPr marL="457200" indent="-457200">
              <a:buFont typeface="Wingdings" panose="05000000000000000000" pitchFamily="2" charset="2"/>
              <a:buChar char="Ø"/>
            </a:pPr>
            <a:r>
              <a:rPr lang="en-US" sz="2400" b="0" i="1" kern="0" dirty="0" smtClean="0">
                <a:solidFill>
                  <a:schemeClr val="tx2"/>
                </a:solidFill>
              </a:rPr>
              <a:t>CP price is $12.50 and variable cost is $4.25</a:t>
            </a:r>
          </a:p>
          <a:p>
            <a:pPr marL="457200" indent="-457200">
              <a:buFont typeface="Wingdings" panose="05000000000000000000" pitchFamily="2" charset="2"/>
              <a:buChar char="Ø"/>
            </a:pPr>
            <a:r>
              <a:rPr lang="en-US" sz="2400" b="0" i="1" kern="0" dirty="0" smtClean="0">
                <a:solidFill>
                  <a:schemeClr val="tx2"/>
                </a:solidFill>
              </a:rPr>
              <a:t>Retention rate=0.9, discount rate=12% per year</a:t>
            </a:r>
          </a:p>
          <a:p>
            <a:pPr marL="457200" indent="-457200">
              <a:buFont typeface="Wingdings" panose="05000000000000000000" pitchFamily="2" charset="2"/>
              <a:buChar char="Ø"/>
            </a:pPr>
            <a:r>
              <a:rPr lang="en-US" sz="2400" b="0" i="1" u="sng" kern="0" dirty="0" smtClean="0">
                <a:solidFill>
                  <a:schemeClr val="tx2"/>
                </a:solidFill>
              </a:rPr>
              <a:t>What is the maximum FedEx should be willing to spend to acquire a new account in this industry?</a:t>
            </a:r>
          </a:p>
        </p:txBody>
      </p:sp>
      <p:sp>
        <p:nvSpPr>
          <p:cNvPr id="6" name="Rectangle 4"/>
          <p:cNvSpPr>
            <a:spLocks noGrp="1" noChangeArrowheads="1"/>
          </p:cNvSpPr>
          <p:nvPr>
            <p:ph type="title"/>
          </p:nvPr>
        </p:nvSpPr>
        <p:spPr bwMode="gray">
          <a:xfrm>
            <a:off x="122238" y="71660"/>
            <a:ext cx="8793162" cy="307777"/>
          </a:xfrm>
        </p:spPr>
        <p:txBody>
          <a:bodyPr/>
          <a:lstStyle/>
          <a:p>
            <a:pPr eaLnBrk="1" hangingPunct="1"/>
            <a:r>
              <a:rPr lang="en-US" sz="2000" dirty="0" smtClean="0"/>
              <a:t>CUSTOMER LIFETIME VALUE:  EXAMPLE 1</a:t>
            </a:r>
          </a:p>
        </p:txBody>
      </p:sp>
      <p:sp>
        <p:nvSpPr>
          <p:cNvPr id="7" name="Rectangle 36"/>
          <p:cNvSpPr>
            <a:spLocks noChangeArrowheads="1"/>
          </p:cNvSpPr>
          <p:nvPr/>
        </p:nvSpPr>
        <p:spPr bwMode="auto">
          <a:xfrm>
            <a:off x="476249" y="490990"/>
            <a:ext cx="826498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FEDEX COURIER PAK</a:t>
            </a:r>
            <a:endParaRPr lang="en-US" sz="1800" i="1" dirty="0">
              <a:solidFill>
                <a:schemeClr val="tx2"/>
              </a:solidFill>
            </a:endParaRPr>
          </a:p>
        </p:txBody>
      </p:sp>
      <p:sp>
        <p:nvSpPr>
          <p:cNvPr id="8" name="Rectangle 3"/>
          <p:cNvSpPr txBox="1">
            <a:spLocks noChangeArrowheads="1"/>
          </p:cNvSpPr>
          <p:nvPr/>
        </p:nvSpPr>
        <p:spPr bwMode="auto">
          <a:xfrm>
            <a:off x="476248" y="3472473"/>
            <a:ext cx="8264981" cy="738664"/>
          </a:xfrm>
          <a:prstGeom prst="rect">
            <a:avLst/>
          </a:prstGeom>
          <a:solidFill>
            <a:schemeClr val="accent3">
              <a:lumMod val="95000"/>
            </a:schemeClr>
          </a:solid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buSzPct val="120000"/>
              <a:defRPr sz="28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2400">
                <a:solidFill>
                  <a:schemeClr val="tx1"/>
                </a:solidFill>
                <a:latin typeface="+mn-lt"/>
              </a:defRPr>
            </a:lvl2pPr>
            <a:lvl3pPr marL="301625" indent="-152400" algn="l" defTabSz="912813" rtl="0" fontAlgn="base">
              <a:spcBef>
                <a:spcPct val="0"/>
              </a:spcBef>
              <a:spcAft>
                <a:spcPct val="0"/>
              </a:spcAft>
              <a:buChar char="–"/>
              <a:defRPr sz="2200">
                <a:solidFill>
                  <a:schemeClr val="tx1"/>
                </a:solidFill>
                <a:latin typeface="+mn-lt"/>
              </a:defRPr>
            </a:lvl3pPr>
            <a:lvl4pPr marL="441325" indent="-138113" algn="l" defTabSz="912813" rtl="0" fontAlgn="base">
              <a:spcBef>
                <a:spcPct val="0"/>
              </a:spcBef>
              <a:spcAft>
                <a:spcPct val="0"/>
              </a:spcAft>
              <a:buSzPct val="89000"/>
              <a:buFont typeface="Arial" pitchFamily="34" charset="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a:lstStyle>
          <a:p>
            <a:pPr marL="457200" indent="-457200">
              <a:buFont typeface="Wingdings" panose="05000000000000000000" pitchFamily="2" charset="2"/>
              <a:buChar char="Ø"/>
            </a:pPr>
            <a:r>
              <a:rPr lang="en-US" sz="2400" b="0" i="1" kern="0" dirty="0" smtClean="0">
                <a:solidFill>
                  <a:schemeClr val="tx2"/>
                </a:solidFill>
              </a:rPr>
              <a:t>Annual sales per account:  (2,285 x 12) / 140 = 195.86</a:t>
            </a:r>
          </a:p>
          <a:p>
            <a:pPr marL="457200" indent="-457200">
              <a:buFont typeface="Wingdings" panose="05000000000000000000" pitchFamily="2" charset="2"/>
              <a:buChar char="Ø"/>
            </a:pPr>
            <a:r>
              <a:rPr lang="en-US" sz="2400" b="0" i="1" kern="0" dirty="0" smtClean="0">
                <a:solidFill>
                  <a:schemeClr val="tx2"/>
                </a:solidFill>
              </a:rPr>
              <a:t>Annual margin per account:  195.86 x $8.25 = $1,615.82 </a:t>
            </a:r>
          </a:p>
        </p:txBody>
      </p:sp>
      <p:graphicFrame>
        <p:nvGraphicFramePr>
          <p:cNvPr id="10" name="Object 9"/>
          <p:cNvGraphicFramePr>
            <a:graphicFrameLocks noChangeAspect="1"/>
          </p:cNvGraphicFramePr>
          <p:nvPr>
            <p:extLst>
              <p:ext uri="{D42A27DB-BD31-4B8C-83A1-F6EECF244321}">
                <p14:modId xmlns:p14="http://schemas.microsoft.com/office/powerpoint/2010/main" val="748735513"/>
              </p:ext>
            </p:extLst>
          </p:nvPr>
        </p:nvGraphicFramePr>
        <p:xfrm>
          <a:off x="5530850" y="2790825"/>
          <a:ext cx="114300" cy="177800"/>
        </p:xfrm>
        <a:graphic>
          <a:graphicData uri="http://schemas.openxmlformats.org/presentationml/2006/ole">
            <mc:AlternateContent xmlns:mc="http://schemas.openxmlformats.org/markup-compatibility/2006">
              <mc:Choice xmlns:v="urn:schemas-microsoft-com:vml" Requires="v">
                <p:oleObj spid="_x0000_s68718"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5530850" y="2790825"/>
                        <a:ext cx="114300" cy="177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81663978"/>
              </p:ext>
            </p:extLst>
          </p:nvPr>
        </p:nvGraphicFramePr>
        <p:xfrm>
          <a:off x="495300" y="4482420"/>
          <a:ext cx="8047038" cy="1646237"/>
        </p:xfrm>
        <a:graphic>
          <a:graphicData uri="http://schemas.openxmlformats.org/presentationml/2006/ole">
            <mc:AlternateContent xmlns:mc="http://schemas.openxmlformats.org/markup-compatibility/2006">
              <mc:Choice xmlns:v="urn:schemas-microsoft-com:vml" Requires="v">
                <p:oleObj spid="_x0000_s68719" name="Equation" r:id="rId5" imgW="3352680" imgH="685800" progId="Equation.DSMT4">
                  <p:embed/>
                </p:oleObj>
              </mc:Choice>
              <mc:Fallback>
                <p:oleObj name="Equation" r:id="rId5" imgW="3352680" imgH="685800" progId="Equation.DSMT4">
                  <p:embed/>
                  <p:pic>
                    <p:nvPicPr>
                      <p:cNvPr id="0" name=""/>
                      <p:cNvPicPr>
                        <a:picLocks noChangeAspect="1" noChangeArrowheads="1"/>
                      </p:cNvPicPr>
                      <p:nvPr/>
                    </p:nvPicPr>
                    <p:blipFill>
                      <a:blip r:embed="rId6"/>
                      <a:srcRect/>
                      <a:stretch>
                        <a:fillRect/>
                      </a:stretch>
                    </p:blipFill>
                    <p:spPr bwMode="auto">
                      <a:xfrm>
                        <a:off x="495300" y="4482420"/>
                        <a:ext cx="8047038" cy="1646237"/>
                      </a:xfrm>
                      <a:prstGeom prst="rect">
                        <a:avLst/>
                      </a:prstGeom>
                      <a:solidFill>
                        <a:schemeClr val="accent1"/>
                      </a:solidFill>
                      <a:ln w="9525">
                        <a:noFill/>
                        <a:miter lim="800000"/>
                        <a:headEnd/>
                        <a:tailEnd/>
                      </a:ln>
                    </p:spPr>
                  </p:pic>
                </p:oleObj>
              </mc:Fallback>
            </mc:AlternateContent>
          </a:graphicData>
        </a:graphic>
      </p:graphicFrame>
    </p:spTree>
    <p:extLst>
      <p:ext uri="{BB962C8B-B14F-4D97-AF65-F5344CB8AC3E}">
        <p14:creationId xmlns:p14="http://schemas.microsoft.com/office/powerpoint/2010/main" val="9221934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6F0935A-A836-4A39-958A-1A6909D100B3}" type="slidenum">
              <a:rPr lang="en-US" smtClean="0"/>
              <a:pPr>
                <a:defRPr/>
              </a:pPr>
              <a:t>31</a:t>
            </a:fld>
            <a:endParaRPr lang="en-US"/>
          </a:p>
        </p:txBody>
      </p:sp>
      <p:pic>
        <p:nvPicPr>
          <p:cNvPr id="5" name="Picture 4"/>
          <p:cNvPicPr>
            <a:picLocks noChangeAspect="1"/>
          </p:cNvPicPr>
          <p:nvPr/>
        </p:nvPicPr>
        <p:blipFill>
          <a:blip r:embed="rId2"/>
          <a:stretch>
            <a:fillRect/>
          </a:stretch>
        </p:blipFill>
        <p:spPr>
          <a:xfrm>
            <a:off x="1712960" y="977847"/>
            <a:ext cx="5145288" cy="5848403"/>
          </a:xfrm>
          <a:prstGeom prst="rect">
            <a:avLst/>
          </a:prstGeom>
        </p:spPr>
      </p:pic>
      <p:sp>
        <p:nvSpPr>
          <p:cNvPr id="6" name="Rectangle 4"/>
          <p:cNvSpPr>
            <a:spLocks noGrp="1" noChangeArrowheads="1"/>
          </p:cNvSpPr>
          <p:nvPr>
            <p:ph type="title"/>
          </p:nvPr>
        </p:nvSpPr>
        <p:spPr bwMode="gray">
          <a:xfrm>
            <a:off x="122238" y="71660"/>
            <a:ext cx="8793162" cy="307777"/>
          </a:xfrm>
        </p:spPr>
        <p:txBody>
          <a:bodyPr/>
          <a:lstStyle/>
          <a:p>
            <a:pPr eaLnBrk="1" hangingPunct="1"/>
            <a:r>
              <a:rPr lang="en-US" sz="2000" dirty="0" smtClean="0"/>
              <a:t>CUSTOMER LIFETIME VALUE:  EXAMPLE 1</a:t>
            </a:r>
          </a:p>
        </p:txBody>
      </p:sp>
      <p:sp>
        <p:nvSpPr>
          <p:cNvPr id="7" name="Rectangle 36"/>
          <p:cNvSpPr>
            <a:spLocks noChangeArrowheads="1"/>
          </p:cNvSpPr>
          <p:nvPr/>
        </p:nvSpPr>
        <p:spPr bwMode="auto">
          <a:xfrm>
            <a:off x="476249" y="490990"/>
            <a:ext cx="826498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FEDEX COURIER PAK</a:t>
            </a:r>
            <a:endParaRPr lang="en-US" sz="1800" i="1" dirty="0">
              <a:solidFill>
                <a:schemeClr val="tx2"/>
              </a:solidFill>
            </a:endParaRPr>
          </a:p>
        </p:txBody>
      </p:sp>
    </p:spTree>
    <p:extLst>
      <p:ext uri="{BB962C8B-B14F-4D97-AF65-F5344CB8AC3E}">
        <p14:creationId xmlns:p14="http://schemas.microsoft.com/office/powerpoint/2010/main" val="4038677973"/>
      </p:ext>
    </p:extLst>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32</a:t>
            </a:fld>
            <a:endParaRPr lang="en-US"/>
          </a:p>
        </p:txBody>
      </p:sp>
      <p:sp>
        <p:nvSpPr>
          <p:cNvPr id="4"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LIFETIME VALUE</a:t>
            </a:r>
          </a:p>
        </p:txBody>
      </p:sp>
      <p:sp>
        <p:nvSpPr>
          <p:cNvPr id="5" name="Rectangle 36"/>
          <p:cNvSpPr>
            <a:spLocks noChangeArrowheads="1"/>
          </p:cNvSpPr>
          <p:nvPr/>
        </p:nvSpPr>
        <p:spPr bwMode="auto">
          <a:xfrm>
            <a:off x="476249" y="741363"/>
            <a:ext cx="724172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Putting the Pieces Together</a:t>
            </a:r>
            <a:endParaRPr lang="en-US" sz="1800" i="1" dirty="0">
              <a:solidFill>
                <a:schemeClr val="tx2"/>
              </a:solidFill>
            </a:endParaRPr>
          </a:p>
        </p:txBody>
      </p:sp>
      <p:sp>
        <p:nvSpPr>
          <p:cNvPr id="6" name="Rounded Rectangle 5"/>
          <p:cNvSpPr/>
          <p:nvPr/>
        </p:nvSpPr>
        <p:spPr bwMode="auto">
          <a:xfrm>
            <a:off x="1121276" y="1438911"/>
            <a:ext cx="2481922" cy="1034143"/>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1358050" y="1483431"/>
            <a:ext cx="1975737" cy="923330"/>
          </a:xfrm>
          <a:prstGeom prst="rect">
            <a:avLst/>
          </a:prstGeom>
          <a:noFill/>
        </p:spPr>
        <p:txBody>
          <a:bodyPr wrap="square" rtlCol="0">
            <a:spAutoFit/>
          </a:bodyPr>
          <a:lstStyle/>
          <a:p>
            <a:r>
              <a:rPr lang="en-US" sz="1800" i="1" dirty="0" smtClean="0">
                <a:solidFill>
                  <a:schemeClr val="tx2"/>
                </a:solidFill>
              </a:rPr>
              <a:t>Customer Lifetime Value (CLV)</a:t>
            </a:r>
            <a:endParaRPr lang="en-US" sz="1800" i="1" dirty="0">
              <a:solidFill>
                <a:schemeClr val="tx2"/>
              </a:solidFill>
            </a:endParaRPr>
          </a:p>
        </p:txBody>
      </p:sp>
      <p:sp>
        <p:nvSpPr>
          <p:cNvPr id="9" name="TextBox 8"/>
          <p:cNvSpPr txBox="1"/>
          <p:nvPr/>
        </p:nvSpPr>
        <p:spPr>
          <a:xfrm>
            <a:off x="4303938" y="1423014"/>
            <a:ext cx="3331029" cy="1477328"/>
          </a:xfrm>
          <a:prstGeom prst="rect">
            <a:avLst/>
          </a:prstGeom>
          <a:noFill/>
        </p:spPr>
        <p:txBody>
          <a:bodyPr wrap="square" rtlCol="0">
            <a:spAutoFit/>
          </a:bodyPr>
          <a:lstStyle/>
          <a:p>
            <a:pPr marL="285750" indent="-285750" algn="l">
              <a:buFont typeface="Arial" panose="020B0604020202020204" pitchFamily="34" charset="0"/>
              <a:buChar char="•"/>
            </a:pPr>
            <a:r>
              <a:rPr lang="en-US" sz="1800" i="1" dirty="0" smtClean="0">
                <a:solidFill>
                  <a:schemeClr val="tx2"/>
                </a:solidFill>
              </a:rPr>
              <a:t>CLV is the </a:t>
            </a:r>
            <a:r>
              <a:rPr lang="en-US" sz="1800" i="1" u="sng" dirty="0" smtClean="0">
                <a:solidFill>
                  <a:schemeClr val="tx2"/>
                </a:solidFill>
              </a:rPr>
              <a:t>present value </a:t>
            </a:r>
            <a:r>
              <a:rPr lang="en-US" sz="1800" i="1" dirty="0" smtClean="0">
                <a:solidFill>
                  <a:schemeClr val="tx2"/>
                </a:solidFill>
              </a:rPr>
              <a:t>of all future streams of </a:t>
            </a:r>
            <a:r>
              <a:rPr lang="en-US" sz="1800" i="1" u="sng" dirty="0" smtClean="0">
                <a:solidFill>
                  <a:schemeClr val="tx2"/>
                </a:solidFill>
              </a:rPr>
              <a:t>profits</a:t>
            </a:r>
            <a:r>
              <a:rPr lang="en-US" sz="1800" i="1" dirty="0" smtClean="0">
                <a:solidFill>
                  <a:schemeClr val="tx2"/>
                </a:solidFill>
              </a:rPr>
              <a:t> a customer generates </a:t>
            </a:r>
            <a:r>
              <a:rPr lang="en-US" sz="1800" i="1" u="sng" dirty="0" smtClean="0">
                <a:solidFill>
                  <a:schemeClr val="tx2"/>
                </a:solidFill>
              </a:rPr>
              <a:t>over his expected life </a:t>
            </a:r>
            <a:r>
              <a:rPr lang="en-US" sz="1800" i="1" dirty="0" smtClean="0">
                <a:solidFill>
                  <a:schemeClr val="tx2"/>
                </a:solidFill>
              </a:rPr>
              <a:t>with the firm</a:t>
            </a:r>
            <a:endParaRPr lang="en-US" sz="1800" i="1" dirty="0">
              <a:solidFill>
                <a:schemeClr val="tx2"/>
              </a:solidFill>
            </a:endParaRPr>
          </a:p>
        </p:txBody>
      </p:sp>
      <p:sp>
        <p:nvSpPr>
          <p:cNvPr id="12" name="Rectangle 36"/>
          <p:cNvSpPr>
            <a:spLocks noChangeArrowheads="1"/>
          </p:cNvSpPr>
          <p:nvPr/>
        </p:nvSpPr>
        <p:spPr bwMode="auto">
          <a:xfrm>
            <a:off x="519790" y="3364826"/>
            <a:ext cx="724172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Why is this Useful?</a:t>
            </a:r>
            <a:endParaRPr lang="en-US" sz="1800" i="1" dirty="0">
              <a:solidFill>
                <a:schemeClr val="tx2"/>
              </a:solidFill>
            </a:endParaRPr>
          </a:p>
        </p:txBody>
      </p:sp>
      <p:sp>
        <p:nvSpPr>
          <p:cNvPr id="13" name="TextBox 12"/>
          <p:cNvSpPr txBox="1"/>
          <p:nvPr/>
        </p:nvSpPr>
        <p:spPr>
          <a:xfrm>
            <a:off x="519791" y="3927867"/>
            <a:ext cx="7568294" cy="1615827"/>
          </a:xfrm>
          <a:prstGeom prst="rect">
            <a:avLst/>
          </a:prstGeom>
          <a:noFill/>
        </p:spPr>
        <p:txBody>
          <a:bodyPr wrap="square" rtlCol="0">
            <a:spAutoFit/>
          </a:bodyPr>
          <a:lstStyle/>
          <a:p>
            <a:pPr marL="285750" indent="-285750" algn="l">
              <a:buFont typeface="Arial" panose="020B0604020202020204" pitchFamily="34" charset="0"/>
              <a:buChar char="•"/>
            </a:pPr>
            <a:r>
              <a:rPr lang="en-US" sz="1800" i="1" dirty="0" smtClean="0">
                <a:solidFill>
                  <a:schemeClr val="tx2"/>
                </a:solidFill>
              </a:rPr>
              <a:t>Guidance to managers on acquisition spending</a:t>
            </a:r>
          </a:p>
          <a:p>
            <a:pPr marL="285750" indent="-285750" algn="l">
              <a:buFont typeface="Arial" panose="020B0604020202020204" pitchFamily="34" charset="0"/>
              <a:buChar char="•"/>
            </a:pPr>
            <a:r>
              <a:rPr lang="en-US" sz="1800" i="1" dirty="0" smtClean="0">
                <a:solidFill>
                  <a:schemeClr val="tx2"/>
                </a:solidFill>
              </a:rPr>
              <a:t>Guidance to managers  on resource allocation</a:t>
            </a:r>
          </a:p>
          <a:p>
            <a:pPr marL="285750" indent="-285750" algn="l">
              <a:buFont typeface="Arial" panose="020B0604020202020204" pitchFamily="34" charset="0"/>
              <a:buChar char="•"/>
            </a:pPr>
            <a:r>
              <a:rPr lang="en-US" sz="1800" i="1" dirty="0" smtClean="0">
                <a:solidFill>
                  <a:schemeClr val="tx2"/>
                </a:solidFill>
              </a:rPr>
              <a:t>Estimate of firm value</a:t>
            </a:r>
          </a:p>
          <a:p>
            <a:pPr marL="285750" indent="-285750" algn="l">
              <a:buFont typeface="Arial" panose="020B0604020202020204" pitchFamily="34" charset="0"/>
              <a:buChar char="•"/>
            </a:pPr>
            <a:r>
              <a:rPr lang="en-US" sz="1800" i="1" dirty="0" smtClean="0">
                <a:solidFill>
                  <a:schemeClr val="tx2"/>
                </a:solidFill>
              </a:rPr>
              <a:t>Could be a basis for segmentation</a:t>
            </a:r>
            <a:endParaRPr lang="en-US" sz="1800" i="1" dirty="0">
              <a:solidFill>
                <a:schemeClr val="tx2"/>
              </a:solidFill>
            </a:endParaRPr>
          </a:p>
        </p:txBody>
      </p:sp>
    </p:spTree>
    <p:extLst>
      <p:ext uri="{BB962C8B-B14F-4D97-AF65-F5344CB8AC3E}">
        <p14:creationId xmlns:p14="http://schemas.microsoft.com/office/powerpoint/2010/main" val="2309996115"/>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33</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pic>
        <p:nvPicPr>
          <p:cNvPr id="3" name="Picture 2"/>
          <p:cNvPicPr>
            <a:picLocks noChangeAspect="1"/>
          </p:cNvPicPr>
          <p:nvPr/>
        </p:nvPicPr>
        <p:blipFill>
          <a:blip r:embed="rId2"/>
          <a:stretch>
            <a:fillRect/>
          </a:stretch>
        </p:blipFill>
        <p:spPr>
          <a:xfrm>
            <a:off x="391027" y="1109344"/>
            <a:ext cx="7571873" cy="5412169"/>
          </a:xfrm>
          <a:prstGeom prst="rect">
            <a:avLst/>
          </a:prstGeom>
        </p:spPr>
      </p:pic>
    </p:spTree>
    <p:extLst>
      <p:ext uri="{BB962C8B-B14F-4D97-AF65-F5344CB8AC3E}">
        <p14:creationId xmlns:p14="http://schemas.microsoft.com/office/powerpoint/2010/main" val="2997031390"/>
      </p:ext>
    </p:extLst>
  </p:cSld>
  <p:clrMapOvr>
    <a:masterClrMapping/>
  </p:clrMapOvr>
  <p:transition>
    <p:zoom/>
    <p:sndAc>
      <p:end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34</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Profits</a:t>
            </a:r>
            <a:endParaRPr lang="en-US" sz="1900" i="1" dirty="0">
              <a:solidFill>
                <a:schemeClr val="tx2"/>
              </a:solidFill>
            </a:endParaRPr>
          </a:p>
        </p:txBody>
      </p:sp>
      <p:sp>
        <p:nvSpPr>
          <p:cNvPr id="11" name="TextBox 10"/>
          <p:cNvSpPr txBox="1"/>
          <p:nvPr/>
        </p:nvSpPr>
        <p:spPr>
          <a:xfrm>
            <a:off x="476250" y="914904"/>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Let’s consider a more dynamic view of profits with CLTV calculation</a:t>
            </a:r>
          </a:p>
        </p:txBody>
      </p:sp>
      <p:pic>
        <p:nvPicPr>
          <p:cNvPr id="2" name="Picture 1"/>
          <p:cNvPicPr>
            <a:picLocks noChangeAspect="1"/>
          </p:cNvPicPr>
          <p:nvPr/>
        </p:nvPicPr>
        <p:blipFill rotWithShape="1">
          <a:blip r:embed="rId2"/>
          <a:srcRect l="7936" t="19081" r="37260" b="26189"/>
          <a:stretch/>
        </p:blipFill>
        <p:spPr>
          <a:xfrm>
            <a:off x="-30485" y="1845550"/>
            <a:ext cx="8798969" cy="3678316"/>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194398215"/>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35</a:t>
            </a:fld>
            <a:endParaRPr lang="en-US"/>
          </a:p>
        </p:txBody>
      </p:sp>
      <p:sp>
        <p:nvSpPr>
          <p:cNvPr id="7" name="Rectangle 36"/>
          <p:cNvSpPr>
            <a:spLocks noChangeArrowheads="1"/>
          </p:cNvSpPr>
          <p:nvPr/>
        </p:nvSpPr>
        <p:spPr bwMode="auto">
          <a:xfrm>
            <a:off x="476249" y="371238"/>
            <a:ext cx="8030823"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11" name="TextBox 10"/>
          <p:cNvSpPr txBox="1"/>
          <p:nvPr/>
        </p:nvSpPr>
        <p:spPr>
          <a:xfrm>
            <a:off x="476249" y="914904"/>
            <a:ext cx="8030823" cy="1815882"/>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have the margin (i.e. the contribution per customer)</a:t>
            </a:r>
          </a:p>
          <a:p>
            <a:pPr marL="285750" indent="-285750" algn="l">
              <a:buFont typeface="Wingdings" panose="05000000000000000000" pitchFamily="2" charset="2"/>
              <a:buChar char="Ø"/>
            </a:pPr>
            <a:r>
              <a:rPr lang="en-US" dirty="0" smtClean="0">
                <a:solidFill>
                  <a:schemeClr val="tx2"/>
                </a:solidFill>
              </a:rPr>
              <a:t>Compute the multiplier for each segment</a:t>
            </a:r>
          </a:p>
          <a:p>
            <a:pPr marL="285750" indent="-285750" algn="l">
              <a:buFont typeface="Wingdings" panose="05000000000000000000" pitchFamily="2" charset="2"/>
              <a:buChar char="Ø"/>
            </a:pPr>
            <a:r>
              <a:rPr lang="en-US" dirty="0" smtClean="0">
                <a:solidFill>
                  <a:schemeClr val="tx2"/>
                </a:solidFill>
              </a:rPr>
              <a:t>Compute CLTV</a:t>
            </a:r>
          </a:p>
          <a:p>
            <a:pPr marL="285750" indent="-285750" algn="l">
              <a:buFont typeface="Wingdings" panose="05000000000000000000" pitchFamily="2" charset="2"/>
              <a:buChar char="Ø"/>
            </a:pPr>
            <a:r>
              <a:rPr lang="en-US" dirty="0" smtClean="0">
                <a:solidFill>
                  <a:schemeClr val="tx2"/>
                </a:solidFill>
              </a:rPr>
              <a:t>Compute Net CLTV</a:t>
            </a:r>
          </a:p>
          <a:p>
            <a:pPr marL="285750" indent="-285750" algn="l">
              <a:buFont typeface="Wingdings" panose="05000000000000000000" pitchFamily="2" charset="2"/>
              <a:buChar char="Ø"/>
            </a:pPr>
            <a:r>
              <a:rPr lang="en-US" dirty="0" smtClean="0">
                <a:solidFill>
                  <a:schemeClr val="tx2"/>
                </a:solidFill>
              </a:rPr>
              <a:t>Scale Net CLTV (by number of bookings) and Deduct Telesales Costs</a:t>
            </a:r>
          </a:p>
        </p:txBody>
      </p:sp>
      <p:pic>
        <p:nvPicPr>
          <p:cNvPr id="3" name="Picture 2"/>
          <p:cNvPicPr>
            <a:picLocks noChangeAspect="1"/>
          </p:cNvPicPr>
          <p:nvPr/>
        </p:nvPicPr>
        <p:blipFill rotWithShape="1">
          <a:blip r:embed="rId2"/>
          <a:srcRect l="8217" t="19821" r="32345" b="10021"/>
          <a:stretch/>
        </p:blipFill>
        <p:spPr>
          <a:xfrm>
            <a:off x="219454" y="2932318"/>
            <a:ext cx="8374446" cy="4137835"/>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558900148"/>
      </p:ext>
    </p:extLst>
  </p:cSld>
  <p:clrMapOvr>
    <a:masterClrMapping/>
  </p:clrMapOvr>
  <p:transition>
    <p:zoom/>
    <p:sndAc>
      <p:end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36</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11" name="TextBox 10"/>
          <p:cNvSpPr txBox="1"/>
          <p:nvPr/>
        </p:nvSpPr>
        <p:spPr>
          <a:xfrm>
            <a:off x="476250" y="914904"/>
            <a:ext cx="677545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have the margin (i.e. the contribution per customer)</a:t>
            </a:r>
          </a:p>
          <a:p>
            <a:pPr marL="285750" indent="-285750" algn="l">
              <a:buFont typeface="Wingdings" panose="05000000000000000000" pitchFamily="2" charset="2"/>
              <a:buChar char="Ø"/>
            </a:pPr>
            <a:r>
              <a:rPr lang="en-US" dirty="0" smtClean="0">
                <a:solidFill>
                  <a:schemeClr val="tx2"/>
                </a:solidFill>
              </a:rPr>
              <a:t>Compute the multiplier for each segment</a:t>
            </a:r>
          </a:p>
        </p:txBody>
      </p:sp>
      <p:pic>
        <p:nvPicPr>
          <p:cNvPr id="2" name="Picture 1"/>
          <p:cNvPicPr>
            <a:picLocks noChangeAspect="1"/>
          </p:cNvPicPr>
          <p:nvPr/>
        </p:nvPicPr>
        <p:blipFill rotWithShape="1">
          <a:blip r:embed="rId2"/>
          <a:srcRect l="28652" t="19346" r="31462" b="33078"/>
          <a:stretch/>
        </p:blipFill>
        <p:spPr>
          <a:xfrm>
            <a:off x="402331" y="2087874"/>
            <a:ext cx="7841428" cy="3915314"/>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891930837"/>
      </p:ext>
    </p:extLst>
  </p:cSld>
  <p:clrMapOvr>
    <a:masterClrMapping/>
  </p:clrMapOvr>
  <p:transition>
    <p:zoom/>
    <p:sndAc>
      <p:end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37</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11" name="TextBox 10"/>
          <p:cNvSpPr txBox="1"/>
          <p:nvPr/>
        </p:nvSpPr>
        <p:spPr>
          <a:xfrm>
            <a:off x="476250" y="914904"/>
            <a:ext cx="6775450"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have the margin (i.e. the contribution per customer)</a:t>
            </a:r>
          </a:p>
          <a:p>
            <a:pPr marL="285750" indent="-285750" algn="l">
              <a:buFont typeface="Wingdings" panose="05000000000000000000" pitchFamily="2" charset="2"/>
              <a:buChar char="Ø"/>
            </a:pPr>
            <a:r>
              <a:rPr lang="en-US" dirty="0" smtClean="0">
                <a:solidFill>
                  <a:schemeClr val="tx2"/>
                </a:solidFill>
              </a:rPr>
              <a:t>Compute the multiplier for each segment</a:t>
            </a:r>
          </a:p>
          <a:p>
            <a:pPr marL="285750" indent="-285750" algn="l">
              <a:buFont typeface="Wingdings" panose="05000000000000000000" pitchFamily="2" charset="2"/>
              <a:buChar char="Ø"/>
            </a:pPr>
            <a:r>
              <a:rPr lang="en-US" dirty="0" smtClean="0">
                <a:solidFill>
                  <a:schemeClr val="tx2"/>
                </a:solidFill>
              </a:rPr>
              <a:t>Compute the CLTV</a:t>
            </a:r>
          </a:p>
        </p:txBody>
      </p:sp>
      <p:pic>
        <p:nvPicPr>
          <p:cNvPr id="3" name="Picture 2"/>
          <p:cNvPicPr>
            <a:picLocks noChangeAspect="1"/>
          </p:cNvPicPr>
          <p:nvPr/>
        </p:nvPicPr>
        <p:blipFill rotWithShape="1">
          <a:blip r:embed="rId2"/>
          <a:srcRect l="27836" t="18120" r="32297" b="26832"/>
          <a:stretch/>
        </p:blipFill>
        <p:spPr>
          <a:xfrm>
            <a:off x="476250" y="2296020"/>
            <a:ext cx="7837693" cy="4530230"/>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420177158"/>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38</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11" name="TextBox 10"/>
          <p:cNvSpPr txBox="1"/>
          <p:nvPr/>
        </p:nvSpPr>
        <p:spPr>
          <a:xfrm>
            <a:off x="476250" y="914904"/>
            <a:ext cx="6775450" cy="1446550"/>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have the margin (i.e. the contribution per customer)</a:t>
            </a:r>
          </a:p>
          <a:p>
            <a:pPr marL="285750" indent="-285750" algn="l">
              <a:buFont typeface="Wingdings" panose="05000000000000000000" pitchFamily="2" charset="2"/>
              <a:buChar char="Ø"/>
            </a:pPr>
            <a:r>
              <a:rPr lang="en-US" dirty="0" smtClean="0">
                <a:solidFill>
                  <a:schemeClr val="tx2"/>
                </a:solidFill>
              </a:rPr>
              <a:t>Compute the multiplier for each segment</a:t>
            </a:r>
          </a:p>
          <a:p>
            <a:pPr marL="285750" indent="-285750" algn="l">
              <a:buFont typeface="Wingdings" panose="05000000000000000000" pitchFamily="2" charset="2"/>
              <a:buChar char="Ø"/>
            </a:pPr>
            <a:r>
              <a:rPr lang="en-US" dirty="0" smtClean="0">
                <a:solidFill>
                  <a:schemeClr val="tx2"/>
                </a:solidFill>
              </a:rPr>
              <a:t>Compute the CLTV</a:t>
            </a:r>
          </a:p>
          <a:p>
            <a:pPr marL="285750" indent="-285750" algn="l">
              <a:buFont typeface="Wingdings" panose="05000000000000000000" pitchFamily="2" charset="2"/>
              <a:buChar char="Ø"/>
            </a:pPr>
            <a:r>
              <a:rPr lang="en-US" dirty="0" smtClean="0">
                <a:solidFill>
                  <a:schemeClr val="tx2"/>
                </a:solidFill>
              </a:rPr>
              <a:t>Compute the Net CLTV</a:t>
            </a:r>
          </a:p>
        </p:txBody>
      </p:sp>
      <p:pic>
        <p:nvPicPr>
          <p:cNvPr id="2" name="Picture 1"/>
          <p:cNvPicPr>
            <a:picLocks noChangeAspect="1"/>
          </p:cNvPicPr>
          <p:nvPr/>
        </p:nvPicPr>
        <p:blipFill rotWithShape="1">
          <a:blip r:embed="rId2"/>
          <a:srcRect l="27809" t="18744" r="30835" b="31605"/>
          <a:stretch/>
        </p:blipFill>
        <p:spPr>
          <a:xfrm>
            <a:off x="781025" y="2697886"/>
            <a:ext cx="7181875" cy="3609369"/>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50645210"/>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Segmentation of Existing Customer Base</a:t>
            </a:r>
            <a:endParaRPr lang="en-US" sz="1900" i="1" dirty="0">
              <a:solidFill>
                <a:schemeClr val="tx2"/>
              </a:solidFill>
            </a:endParaRPr>
          </a:p>
        </p:txBody>
      </p:sp>
      <p:sp>
        <p:nvSpPr>
          <p:cNvPr id="9" name="TextBox 8"/>
          <p:cNvSpPr txBox="1"/>
          <p:nvPr/>
        </p:nvSpPr>
        <p:spPr>
          <a:xfrm>
            <a:off x="476250" y="1085786"/>
            <a:ext cx="6775450" cy="1569660"/>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For their existing customers the bank has a risk score</a:t>
            </a:r>
          </a:p>
          <a:p>
            <a:pPr marL="285750" indent="-285750" algn="l">
              <a:buFont typeface="Wingdings" panose="05000000000000000000" pitchFamily="2" charset="2"/>
              <a:buChar char="Ø"/>
            </a:pPr>
            <a:r>
              <a:rPr lang="en-US" dirty="0" smtClean="0">
                <a:solidFill>
                  <a:schemeClr val="tx2"/>
                </a:solidFill>
              </a:rPr>
              <a:t>Based on past marketing efforts the company also has knowledge of customer propensity to respond to marketing efforts</a:t>
            </a:r>
          </a:p>
          <a:p>
            <a:pPr marL="285750" indent="-285750" algn="l">
              <a:buFont typeface="Wingdings" panose="05000000000000000000" pitchFamily="2" charset="2"/>
              <a:buChar char="Ø"/>
            </a:pPr>
            <a:r>
              <a:rPr lang="en-US" dirty="0" smtClean="0">
                <a:solidFill>
                  <a:schemeClr val="tx2"/>
                </a:solidFill>
              </a:rPr>
              <a:t>Together these data form a basis for customer segmentation</a:t>
            </a:r>
          </a:p>
        </p:txBody>
      </p:sp>
      <p:pic>
        <p:nvPicPr>
          <p:cNvPr id="11" name="Picture 10"/>
          <p:cNvPicPr>
            <a:picLocks noChangeAspect="1"/>
          </p:cNvPicPr>
          <p:nvPr/>
        </p:nvPicPr>
        <p:blipFill rotWithShape="1">
          <a:blip r:embed="rId2"/>
          <a:srcRect t="13477" r="80793"/>
          <a:stretch/>
        </p:blipFill>
        <p:spPr>
          <a:xfrm>
            <a:off x="2081974" y="3004175"/>
            <a:ext cx="3853589" cy="8890732"/>
          </a:xfrm>
          <a:prstGeom prst="rect">
            <a:avLst/>
          </a:prstGeom>
        </p:spPr>
      </p:pic>
      <p:sp>
        <p:nvSpPr>
          <p:cNvPr id="8"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196371569"/>
      </p:ext>
    </p:extLst>
  </p:cSld>
  <p:clrMapOvr>
    <a:masterClrMapping/>
  </p:clrMapOvr>
  <p:transition>
    <p:zoom/>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39</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11" name="TextBox 10"/>
          <p:cNvSpPr txBox="1"/>
          <p:nvPr/>
        </p:nvSpPr>
        <p:spPr>
          <a:xfrm>
            <a:off x="476250" y="914904"/>
            <a:ext cx="6775450" cy="1815882"/>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have the margin (i.e. the contribution per customer)</a:t>
            </a:r>
          </a:p>
          <a:p>
            <a:pPr marL="285750" indent="-285750" algn="l">
              <a:buFont typeface="Wingdings" panose="05000000000000000000" pitchFamily="2" charset="2"/>
              <a:buChar char="Ø"/>
            </a:pPr>
            <a:r>
              <a:rPr lang="en-US" dirty="0" smtClean="0">
                <a:solidFill>
                  <a:schemeClr val="tx2"/>
                </a:solidFill>
              </a:rPr>
              <a:t>Compute the multiplier for each segment</a:t>
            </a:r>
          </a:p>
          <a:p>
            <a:pPr marL="285750" indent="-285750" algn="l">
              <a:buFont typeface="Wingdings" panose="05000000000000000000" pitchFamily="2" charset="2"/>
              <a:buChar char="Ø"/>
            </a:pPr>
            <a:r>
              <a:rPr lang="en-US" dirty="0" smtClean="0">
                <a:solidFill>
                  <a:schemeClr val="tx2"/>
                </a:solidFill>
              </a:rPr>
              <a:t>Compute the CLTV</a:t>
            </a:r>
          </a:p>
          <a:p>
            <a:pPr marL="285750" indent="-285750" algn="l">
              <a:buFont typeface="Wingdings" panose="05000000000000000000" pitchFamily="2" charset="2"/>
              <a:buChar char="Ø"/>
            </a:pPr>
            <a:r>
              <a:rPr lang="en-US" dirty="0" smtClean="0">
                <a:solidFill>
                  <a:schemeClr val="tx2"/>
                </a:solidFill>
              </a:rPr>
              <a:t>Compute the Net CLTV</a:t>
            </a:r>
          </a:p>
          <a:p>
            <a:pPr marL="285750" indent="-285750" algn="l">
              <a:buFont typeface="Wingdings" panose="05000000000000000000" pitchFamily="2" charset="2"/>
              <a:buChar char="Ø"/>
            </a:pPr>
            <a:r>
              <a:rPr lang="en-US" dirty="0" smtClean="0">
                <a:solidFill>
                  <a:schemeClr val="tx2"/>
                </a:solidFill>
              </a:rPr>
              <a:t>Compute the Scaled Net CLTV Less Telesales Costs</a:t>
            </a:r>
          </a:p>
        </p:txBody>
      </p:sp>
      <p:pic>
        <p:nvPicPr>
          <p:cNvPr id="3" name="Picture 2"/>
          <p:cNvPicPr>
            <a:picLocks noChangeAspect="1"/>
          </p:cNvPicPr>
          <p:nvPr/>
        </p:nvPicPr>
        <p:blipFill rotWithShape="1">
          <a:blip r:embed="rId2"/>
          <a:srcRect l="27689" t="18763" r="31540" b="21047"/>
          <a:stretch/>
        </p:blipFill>
        <p:spPr>
          <a:xfrm>
            <a:off x="201163" y="2965695"/>
            <a:ext cx="8282596" cy="5118509"/>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4038141851"/>
      </p:ext>
    </p:extLst>
  </p:cSld>
  <p:clrMapOvr>
    <a:masterClrMapping/>
  </p:clrMapOvr>
  <p:transition>
    <p:zoom/>
    <p:sndAc>
      <p:end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40</a:t>
            </a:fld>
            <a:endParaRPr lang="en-US"/>
          </a:p>
        </p:txBody>
      </p:sp>
      <p:pic>
        <p:nvPicPr>
          <p:cNvPr id="5" name="Picture 4"/>
          <p:cNvPicPr>
            <a:picLocks noChangeAspect="1"/>
          </p:cNvPicPr>
          <p:nvPr/>
        </p:nvPicPr>
        <p:blipFill rotWithShape="1">
          <a:blip r:embed="rId2"/>
          <a:srcRect l="7949" t="19879" r="32675" b="18788"/>
          <a:stretch/>
        </p:blipFill>
        <p:spPr>
          <a:xfrm>
            <a:off x="-33964" y="2904742"/>
            <a:ext cx="8949364" cy="3869720"/>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Computing Dynamic Profits</a:t>
            </a:r>
            <a:endParaRPr lang="en-US" sz="1900" i="1" dirty="0">
              <a:solidFill>
                <a:schemeClr val="tx2"/>
              </a:solidFill>
            </a:endParaRPr>
          </a:p>
        </p:txBody>
      </p:sp>
      <p:sp>
        <p:nvSpPr>
          <p:cNvPr id="9" name="TextBox 8"/>
          <p:cNvSpPr txBox="1"/>
          <p:nvPr/>
        </p:nvSpPr>
        <p:spPr>
          <a:xfrm>
            <a:off x="476250" y="914904"/>
            <a:ext cx="6775450" cy="1938992"/>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Total profits are the sum of the scaled net CLTV less telesales costs (Column V)</a:t>
            </a:r>
          </a:p>
          <a:p>
            <a:pPr marL="285750" indent="-285750" algn="l">
              <a:buFont typeface="Wingdings" panose="05000000000000000000" pitchFamily="2" charset="2"/>
              <a:buChar char="Ø"/>
            </a:pPr>
            <a:r>
              <a:rPr lang="en-US" dirty="0" smtClean="0">
                <a:solidFill>
                  <a:schemeClr val="tx2"/>
                </a:solidFill>
              </a:rPr>
              <a:t>Total profits are just over $9 million</a:t>
            </a:r>
          </a:p>
          <a:p>
            <a:pPr marL="285750" indent="-285750" algn="l">
              <a:buFont typeface="Wingdings" panose="05000000000000000000" pitchFamily="2" charset="2"/>
              <a:buChar char="Ø"/>
            </a:pPr>
            <a:r>
              <a:rPr lang="en-US" dirty="0" smtClean="0">
                <a:solidFill>
                  <a:schemeClr val="tx2"/>
                </a:solidFill>
              </a:rPr>
              <a:t>I want to apply a budget constrain of $100,000 and a call constraint of 50,000 calls</a:t>
            </a:r>
          </a:p>
          <a:p>
            <a:pPr marL="285750" indent="-285750" algn="l">
              <a:buFont typeface="Wingdings" panose="05000000000000000000" pitchFamily="2" charset="2"/>
              <a:buChar char="Ø"/>
            </a:pPr>
            <a:r>
              <a:rPr lang="en-US" dirty="0" smtClean="0">
                <a:solidFill>
                  <a:schemeClr val="tx2"/>
                </a:solidFill>
              </a:rPr>
              <a:t>How should I re-allocate my effort?</a:t>
            </a:r>
          </a:p>
        </p:txBody>
      </p:sp>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447189537"/>
      </p:ext>
    </p:extLst>
  </p:cSld>
  <p:clrMapOvr>
    <a:masterClrMapping/>
  </p:clrMapOvr>
  <p:transition>
    <p:zoom/>
    <p:sndAc>
      <p:end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41</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1" name="TextBox 10"/>
          <p:cNvSpPr txBox="1"/>
          <p:nvPr/>
        </p:nvSpPr>
        <p:spPr>
          <a:xfrm>
            <a:off x="476250" y="1020825"/>
            <a:ext cx="6775450" cy="243143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Find the contact pattern that maximizes total dynamic profits</a:t>
            </a:r>
          </a:p>
          <a:p>
            <a:pPr marL="742950" lvl="1" indent="-285750" algn="l">
              <a:buFont typeface="Arial" panose="020B0604020202020204" pitchFamily="34" charset="0"/>
              <a:buChar char="−"/>
            </a:pPr>
            <a:r>
              <a:rPr lang="en-US" dirty="0" smtClean="0">
                <a:solidFill>
                  <a:schemeClr val="tx2"/>
                </a:solidFill>
              </a:rPr>
              <a:t>Subject to a budget constraint of $100,000 and call constraint of 50,000 calls</a:t>
            </a:r>
          </a:p>
          <a:p>
            <a:pPr marL="742950" lvl="1" indent="-285750" algn="l">
              <a:buFont typeface="Arial" panose="020B0604020202020204" pitchFamily="34" charset="0"/>
              <a:buChar char="−"/>
            </a:pPr>
            <a:r>
              <a:rPr lang="en-US" dirty="0">
                <a:solidFill>
                  <a:schemeClr val="tx2"/>
                </a:solidFill>
              </a:rPr>
              <a:t>Also need to account for the fact that I cannot do a fraction of an activity (each activity can be only 0 or 1). </a:t>
            </a:r>
          </a:p>
          <a:p>
            <a:pPr marL="742950" lvl="1" indent="-285750" algn="l">
              <a:buFont typeface="Arial" panose="020B0604020202020204" pitchFamily="34" charset="0"/>
              <a:buChar char="−"/>
            </a:pPr>
            <a:r>
              <a:rPr lang="en-US" dirty="0" smtClean="0">
                <a:solidFill>
                  <a:schemeClr val="tx2"/>
                </a:solidFill>
              </a:rPr>
              <a:t>Also need to account for the fact that I only can do one of the four activities (email, email+1 call, email+2 calls, email+3 calls).</a:t>
            </a:r>
          </a:p>
        </p:txBody>
      </p:sp>
      <p:pic>
        <p:nvPicPr>
          <p:cNvPr id="10" name="Picture 9"/>
          <p:cNvPicPr>
            <a:picLocks noChangeAspect="1"/>
          </p:cNvPicPr>
          <p:nvPr/>
        </p:nvPicPr>
        <p:blipFill rotWithShape="1">
          <a:blip r:embed="rId2"/>
          <a:srcRect l="7949" t="19879" r="66871" b="28092"/>
          <a:stretch/>
        </p:blipFill>
        <p:spPr>
          <a:xfrm>
            <a:off x="1837413" y="3976272"/>
            <a:ext cx="5362811" cy="4638594"/>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517164453"/>
      </p:ext>
    </p:extLst>
  </p:cSld>
  <p:clrMapOvr>
    <a:masterClrMapping/>
  </p:clrMapOvr>
  <p:transition>
    <p:zoom/>
    <p:sndAc>
      <p:end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42</a:t>
            </a:fld>
            <a:endParaRPr lang="en-US"/>
          </a:p>
        </p:txBody>
      </p:sp>
      <p:pic>
        <p:nvPicPr>
          <p:cNvPr id="5" name="Picture 4"/>
          <p:cNvPicPr>
            <a:picLocks noChangeAspect="1"/>
          </p:cNvPicPr>
          <p:nvPr/>
        </p:nvPicPr>
        <p:blipFill rotWithShape="1">
          <a:blip r:embed="rId2"/>
          <a:srcRect l="7519" t="2902" r="37571" b="12691"/>
          <a:stretch/>
        </p:blipFill>
        <p:spPr>
          <a:xfrm>
            <a:off x="560832" y="2013625"/>
            <a:ext cx="8096315" cy="5209775"/>
          </a:xfrm>
          <a:prstGeom prst="rect">
            <a:avLst/>
          </a:prstGeom>
        </p:spPr>
      </p:pic>
      <p:sp>
        <p:nvSpPr>
          <p:cNvPr id="6" name="Oval 5"/>
          <p:cNvSpPr/>
          <p:nvPr/>
        </p:nvSpPr>
        <p:spPr bwMode="auto">
          <a:xfrm>
            <a:off x="1200912" y="1978152"/>
            <a:ext cx="451104" cy="262128"/>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Oval 6"/>
          <p:cNvSpPr/>
          <p:nvPr/>
        </p:nvSpPr>
        <p:spPr bwMode="auto">
          <a:xfrm>
            <a:off x="7985760" y="2270760"/>
            <a:ext cx="451104" cy="262128"/>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11"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2" name="TextBox 11"/>
          <p:cNvSpPr txBox="1"/>
          <p:nvPr/>
        </p:nvSpPr>
        <p:spPr>
          <a:xfrm>
            <a:off x="500063" y="908457"/>
            <a:ext cx="677545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Click on Data tab</a:t>
            </a:r>
          </a:p>
          <a:p>
            <a:pPr marL="285750" indent="-285750" algn="l">
              <a:buFont typeface="Wingdings" panose="05000000000000000000" pitchFamily="2" charset="2"/>
              <a:buChar char="Ø"/>
            </a:pPr>
            <a:r>
              <a:rPr lang="en-US" dirty="0" smtClean="0">
                <a:solidFill>
                  <a:schemeClr val="tx2"/>
                </a:solidFill>
              </a:rPr>
              <a:t>Click on Solver</a:t>
            </a:r>
          </a:p>
        </p:txBody>
      </p:sp>
      <p:sp>
        <p:nvSpPr>
          <p:cNvPr id="14"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645183073"/>
      </p:ext>
    </p:extLst>
  </p:cSld>
  <p:clrMapOvr>
    <a:masterClrMapping/>
  </p:clrMapOvr>
  <p:transition>
    <p:zoom/>
    <p:sndAc>
      <p:end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pic>
        <p:nvPicPr>
          <p:cNvPr id="5" name="Picture 4"/>
          <p:cNvPicPr>
            <a:picLocks noChangeAspect="1"/>
          </p:cNvPicPr>
          <p:nvPr/>
        </p:nvPicPr>
        <p:blipFill rotWithShape="1">
          <a:blip r:embed="rId2"/>
          <a:srcRect l="7400" t="5506" r="49490" b="15791"/>
          <a:stretch/>
        </p:blipFill>
        <p:spPr>
          <a:xfrm>
            <a:off x="500063" y="2181775"/>
            <a:ext cx="7627728" cy="5829234"/>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43</a:t>
            </a:fld>
            <a:endParaRPr lang="en-US"/>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8" name="TextBox 7"/>
          <p:cNvSpPr txBox="1"/>
          <p:nvPr/>
        </p:nvSpPr>
        <p:spPr>
          <a:xfrm>
            <a:off x="500063" y="908457"/>
            <a:ext cx="6775450"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Set Objective to maximize Total Profits (In Cell D6)</a:t>
            </a:r>
          </a:p>
          <a:p>
            <a:pPr marL="285750" indent="-285750" algn="l">
              <a:buFont typeface="Wingdings" panose="05000000000000000000" pitchFamily="2" charset="2"/>
              <a:buChar char="Ø"/>
            </a:pPr>
            <a:r>
              <a:rPr lang="en-US" dirty="0" smtClean="0">
                <a:solidFill>
                  <a:schemeClr val="tx2"/>
                </a:solidFill>
              </a:rPr>
              <a:t>By changing the Marketing Effort variables (In Cells D11:G60)</a:t>
            </a:r>
          </a:p>
          <a:p>
            <a:pPr marL="285750" indent="-285750" algn="l">
              <a:buFont typeface="Wingdings" panose="05000000000000000000" pitchFamily="2" charset="2"/>
              <a:buChar char="Ø"/>
            </a:pPr>
            <a:r>
              <a:rPr lang="en-US" dirty="0" smtClean="0">
                <a:solidFill>
                  <a:schemeClr val="tx2"/>
                </a:solidFill>
              </a:rPr>
              <a:t>Now add constraints</a:t>
            </a:r>
          </a:p>
        </p:txBody>
      </p:sp>
      <p:sp>
        <p:nvSpPr>
          <p:cNvPr id="9" name="Oval 8"/>
          <p:cNvSpPr/>
          <p:nvPr/>
        </p:nvSpPr>
        <p:spPr bwMode="auto">
          <a:xfrm>
            <a:off x="6126480" y="5376672"/>
            <a:ext cx="707136" cy="262128"/>
          </a:xfrm>
          <a:prstGeom prst="ellipse">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6480048" y="5382768"/>
            <a:ext cx="487680" cy="256032"/>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23329474"/>
      </p:ext>
    </p:extLst>
  </p:cSld>
  <p:clrMapOvr>
    <a:masterClrMapping/>
  </p:clrMapOvr>
  <p:transition>
    <p:zoom/>
    <p:sndAc>
      <p:end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76" t="18656" r="62998" b="31058"/>
          <a:stretch/>
        </p:blipFill>
        <p:spPr>
          <a:xfrm>
            <a:off x="476250" y="2050364"/>
            <a:ext cx="7470905" cy="4207309"/>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44</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0" name="TextBox 9"/>
          <p:cNvSpPr txBox="1"/>
          <p:nvPr/>
        </p:nvSpPr>
        <p:spPr>
          <a:xfrm>
            <a:off x="476250" y="887103"/>
            <a:ext cx="6775450" cy="954107"/>
          </a:xfrm>
          <a:prstGeom prst="rect">
            <a:avLst/>
          </a:prstGeom>
          <a:solidFill>
            <a:schemeClr val="bg1">
              <a:lumMod val="85000"/>
            </a:schemeClr>
          </a:solidFill>
        </p:spPr>
        <p:txBody>
          <a:bodyPr wrap="square" rtlCol="0">
            <a:spAutoFit/>
          </a:bodyPr>
          <a:lstStyle/>
          <a:p>
            <a:pPr marL="742950" lvl="1" indent="-285750" algn="l">
              <a:buFont typeface="Wingdings" panose="05000000000000000000" pitchFamily="2" charset="2"/>
              <a:buChar char="Ø"/>
            </a:pPr>
            <a:r>
              <a:rPr lang="en-US" dirty="0" smtClean="0">
                <a:solidFill>
                  <a:schemeClr val="tx2"/>
                </a:solidFill>
              </a:rPr>
              <a:t>Account </a:t>
            </a:r>
            <a:r>
              <a:rPr lang="en-US" dirty="0">
                <a:solidFill>
                  <a:schemeClr val="tx2"/>
                </a:solidFill>
              </a:rPr>
              <a:t>for the fact that I cannot do a fraction of an activity (each activity can be only 0 or 1). </a:t>
            </a:r>
            <a:endParaRPr lang="en-US" dirty="0" smtClean="0">
              <a:solidFill>
                <a:schemeClr val="tx2"/>
              </a:solidFill>
            </a:endParaRPr>
          </a:p>
          <a:p>
            <a:pPr marL="1200150" lvl="2" indent="-285750" algn="l">
              <a:buFont typeface="Arial" panose="020B0604020202020204" pitchFamily="34" charset="0"/>
              <a:buChar char="•"/>
            </a:pPr>
            <a:r>
              <a:rPr lang="en-US" dirty="0" smtClean="0">
                <a:solidFill>
                  <a:schemeClr val="tx2"/>
                </a:solidFill>
              </a:rPr>
              <a:t>Apply binary constraint</a:t>
            </a:r>
            <a:endParaRPr lang="en-US" dirty="0">
              <a:solidFill>
                <a:schemeClr val="tx2"/>
              </a:solidFill>
            </a:endParaRPr>
          </a:p>
        </p:txBody>
      </p:sp>
      <p:sp>
        <p:nvSpPr>
          <p:cNvPr id="11" name="Oval 10"/>
          <p:cNvSpPr/>
          <p:nvPr/>
        </p:nvSpPr>
        <p:spPr bwMode="auto">
          <a:xfrm>
            <a:off x="5498592" y="4855464"/>
            <a:ext cx="719328" cy="20726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289740521"/>
      </p:ext>
    </p:extLst>
  </p:cSld>
  <p:clrMapOvr>
    <a:masterClrMapping/>
  </p:clrMapOvr>
  <p:transition>
    <p:zoom/>
    <p:sndAc>
      <p:end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758" r="57223" b="35639"/>
          <a:stretch/>
        </p:blipFill>
        <p:spPr>
          <a:xfrm>
            <a:off x="349006" y="1981846"/>
            <a:ext cx="8269624" cy="3771320"/>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45</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0" name="TextBox 9"/>
          <p:cNvSpPr txBox="1"/>
          <p:nvPr/>
        </p:nvSpPr>
        <p:spPr>
          <a:xfrm>
            <a:off x="476250" y="1020825"/>
            <a:ext cx="6775450" cy="707886"/>
          </a:xfrm>
          <a:prstGeom prst="rect">
            <a:avLst/>
          </a:prstGeom>
          <a:solidFill>
            <a:schemeClr val="bg1">
              <a:lumMod val="85000"/>
            </a:schemeClr>
          </a:solidFill>
        </p:spPr>
        <p:txBody>
          <a:bodyPr wrap="square" rtlCol="0">
            <a:spAutoFit/>
          </a:bodyPr>
          <a:lstStyle/>
          <a:p>
            <a:pPr marL="742950" lvl="1" indent="-285750" algn="l">
              <a:buFont typeface="Wingdings" panose="05000000000000000000" pitchFamily="2" charset="2"/>
              <a:buChar char="Ø"/>
            </a:pPr>
            <a:r>
              <a:rPr lang="en-US" dirty="0" smtClean="0">
                <a:solidFill>
                  <a:schemeClr val="tx2"/>
                </a:solidFill>
              </a:rPr>
              <a:t>Account </a:t>
            </a:r>
            <a:r>
              <a:rPr lang="en-US" dirty="0">
                <a:solidFill>
                  <a:schemeClr val="tx2"/>
                </a:solidFill>
              </a:rPr>
              <a:t>for the fact that </a:t>
            </a:r>
            <a:r>
              <a:rPr lang="en-US" dirty="0" smtClean="0">
                <a:solidFill>
                  <a:schemeClr val="tx2"/>
                </a:solidFill>
              </a:rPr>
              <a:t>I can do, at most, 1 activity</a:t>
            </a:r>
          </a:p>
          <a:p>
            <a:pPr marL="1200150" lvl="2" indent="-285750" algn="l">
              <a:buFont typeface="Arial" panose="020B0604020202020204" pitchFamily="34" charset="0"/>
              <a:buChar char="•"/>
            </a:pPr>
            <a:r>
              <a:rPr lang="en-US" dirty="0" smtClean="0">
                <a:solidFill>
                  <a:schemeClr val="tx2"/>
                </a:solidFill>
              </a:rPr>
              <a:t>Apply less than or equal to constraint</a:t>
            </a:r>
            <a:endParaRPr lang="en-US" dirty="0">
              <a:solidFill>
                <a:schemeClr val="tx2"/>
              </a:solidFill>
            </a:endParaRPr>
          </a:p>
        </p:txBody>
      </p:sp>
      <p:sp>
        <p:nvSpPr>
          <p:cNvPr id="11" name="Oval 10"/>
          <p:cNvSpPr/>
          <p:nvPr/>
        </p:nvSpPr>
        <p:spPr bwMode="auto">
          <a:xfrm>
            <a:off x="6526276" y="4552754"/>
            <a:ext cx="719328" cy="20726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189996820"/>
      </p:ext>
    </p:extLst>
  </p:cSld>
  <p:clrMapOvr>
    <a:masterClrMapping/>
  </p:clrMapOvr>
  <p:transition>
    <p:zoom/>
    <p:sndAc>
      <p:end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210" r="67117" b="46679"/>
          <a:stretch/>
        </p:blipFill>
        <p:spPr>
          <a:xfrm>
            <a:off x="-46388" y="2069592"/>
            <a:ext cx="9015046" cy="4029456"/>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46</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0" name="TextBox 9"/>
          <p:cNvSpPr txBox="1"/>
          <p:nvPr/>
        </p:nvSpPr>
        <p:spPr>
          <a:xfrm>
            <a:off x="476250" y="1020825"/>
            <a:ext cx="6775450" cy="707886"/>
          </a:xfrm>
          <a:prstGeom prst="rect">
            <a:avLst/>
          </a:prstGeom>
          <a:solidFill>
            <a:schemeClr val="bg1">
              <a:lumMod val="85000"/>
            </a:schemeClr>
          </a:solidFill>
        </p:spPr>
        <p:txBody>
          <a:bodyPr wrap="square" rtlCol="0">
            <a:spAutoFit/>
          </a:bodyPr>
          <a:lstStyle/>
          <a:p>
            <a:pPr marL="742950" lvl="1" indent="-285750" algn="l">
              <a:buFont typeface="Wingdings" panose="05000000000000000000" pitchFamily="2" charset="2"/>
              <a:buChar char="Ø"/>
            </a:pPr>
            <a:r>
              <a:rPr lang="en-US" dirty="0" smtClean="0">
                <a:solidFill>
                  <a:schemeClr val="tx2"/>
                </a:solidFill>
              </a:rPr>
              <a:t>Set costs to be less than or equal to total budget of $100K</a:t>
            </a:r>
          </a:p>
          <a:p>
            <a:pPr marL="1200150" lvl="2" indent="-285750" algn="l">
              <a:buFont typeface="Arial" panose="020B0604020202020204" pitchFamily="34" charset="0"/>
              <a:buChar char="•"/>
            </a:pPr>
            <a:r>
              <a:rPr lang="en-US" dirty="0" smtClean="0">
                <a:solidFill>
                  <a:schemeClr val="tx2"/>
                </a:solidFill>
              </a:rPr>
              <a:t>Apply less than or equal to constraint</a:t>
            </a:r>
            <a:endParaRPr lang="en-US" dirty="0">
              <a:solidFill>
                <a:schemeClr val="tx2"/>
              </a:solidFill>
            </a:endParaRPr>
          </a:p>
        </p:txBody>
      </p:sp>
      <p:sp>
        <p:nvSpPr>
          <p:cNvPr id="11" name="Oval 10"/>
          <p:cNvSpPr/>
          <p:nvPr/>
        </p:nvSpPr>
        <p:spPr bwMode="auto">
          <a:xfrm>
            <a:off x="4228084" y="5144066"/>
            <a:ext cx="719328" cy="20726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Right Arrow 7"/>
          <p:cNvSpPr/>
          <p:nvPr/>
        </p:nvSpPr>
        <p:spPr bwMode="auto">
          <a:xfrm rot="1070644">
            <a:off x="3590544" y="2837688"/>
            <a:ext cx="207264" cy="188976"/>
          </a:xfrm>
          <a:prstGeom prst="right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Right Arrow 13"/>
          <p:cNvSpPr/>
          <p:nvPr/>
        </p:nvSpPr>
        <p:spPr bwMode="auto">
          <a:xfrm rot="1070644">
            <a:off x="6266688" y="2987325"/>
            <a:ext cx="207264" cy="188976"/>
          </a:xfrm>
          <a:prstGeom prst="right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929700123"/>
      </p:ext>
    </p:extLst>
  </p:cSld>
  <p:clrMapOvr>
    <a:masterClrMapping/>
  </p:clrMapOvr>
  <p:transition>
    <p:zoom/>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9088" r="68279" b="43897"/>
          <a:stretch/>
        </p:blipFill>
        <p:spPr>
          <a:xfrm>
            <a:off x="122238" y="1911347"/>
            <a:ext cx="8834648" cy="4315430"/>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47</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0" name="TextBox 9"/>
          <p:cNvSpPr txBox="1"/>
          <p:nvPr/>
        </p:nvSpPr>
        <p:spPr>
          <a:xfrm>
            <a:off x="476250" y="1020825"/>
            <a:ext cx="6775450" cy="707886"/>
          </a:xfrm>
          <a:prstGeom prst="rect">
            <a:avLst/>
          </a:prstGeom>
          <a:solidFill>
            <a:schemeClr val="bg1">
              <a:lumMod val="85000"/>
            </a:schemeClr>
          </a:solidFill>
        </p:spPr>
        <p:txBody>
          <a:bodyPr wrap="square" rtlCol="0">
            <a:spAutoFit/>
          </a:bodyPr>
          <a:lstStyle/>
          <a:p>
            <a:pPr marL="742950" lvl="1" indent="-285750" algn="l">
              <a:buFont typeface="Wingdings" panose="05000000000000000000" pitchFamily="2" charset="2"/>
              <a:buChar char="Ø"/>
            </a:pPr>
            <a:r>
              <a:rPr lang="en-US" dirty="0" smtClean="0">
                <a:solidFill>
                  <a:schemeClr val="tx2"/>
                </a:solidFill>
              </a:rPr>
              <a:t>Set total calls to be less than or equal to 50K</a:t>
            </a:r>
          </a:p>
          <a:p>
            <a:pPr marL="1200150" lvl="2" indent="-285750" algn="l">
              <a:buFont typeface="Arial" panose="020B0604020202020204" pitchFamily="34" charset="0"/>
              <a:buChar char="•"/>
            </a:pPr>
            <a:r>
              <a:rPr lang="en-US" dirty="0" smtClean="0">
                <a:solidFill>
                  <a:schemeClr val="tx2"/>
                </a:solidFill>
              </a:rPr>
              <a:t>Apply less than or equal to constraint</a:t>
            </a:r>
            <a:endParaRPr lang="en-US" dirty="0">
              <a:solidFill>
                <a:schemeClr val="tx2"/>
              </a:solidFill>
            </a:endParaRPr>
          </a:p>
        </p:txBody>
      </p:sp>
      <p:sp>
        <p:nvSpPr>
          <p:cNvPr id="11" name="Oval 10"/>
          <p:cNvSpPr/>
          <p:nvPr/>
        </p:nvSpPr>
        <p:spPr bwMode="auto">
          <a:xfrm>
            <a:off x="2783332" y="4930706"/>
            <a:ext cx="719328" cy="20726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ight Arrow 11"/>
          <p:cNvSpPr/>
          <p:nvPr/>
        </p:nvSpPr>
        <p:spPr bwMode="auto">
          <a:xfrm rot="1070644">
            <a:off x="5236464" y="2624328"/>
            <a:ext cx="207264" cy="188976"/>
          </a:xfrm>
          <a:prstGeom prst="right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Right Arrow 12"/>
          <p:cNvSpPr/>
          <p:nvPr/>
        </p:nvSpPr>
        <p:spPr bwMode="auto">
          <a:xfrm rot="1070644">
            <a:off x="6853460" y="2624327"/>
            <a:ext cx="207264" cy="188976"/>
          </a:xfrm>
          <a:prstGeom prst="right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761087386"/>
      </p:ext>
    </p:extLst>
  </p:cSld>
  <p:clrMapOvr>
    <a:masterClrMapping/>
  </p:clrMapOvr>
  <p:transition>
    <p:zoom/>
    <p:sndAc>
      <p:end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48</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pic>
        <p:nvPicPr>
          <p:cNvPr id="2" name="Picture 1"/>
          <p:cNvPicPr>
            <a:picLocks noChangeAspect="1"/>
          </p:cNvPicPr>
          <p:nvPr/>
        </p:nvPicPr>
        <p:blipFill rotWithShape="1">
          <a:blip r:embed="rId2"/>
          <a:srcRect r="66231" b="11174"/>
          <a:stretch/>
        </p:blipFill>
        <p:spPr>
          <a:xfrm>
            <a:off x="1337816" y="943353"/>
            <a:ext cx="5532376" cy="6091687"/>
          </a:xfrm>
          <a:prstGeom prst="rect">
            <a:avLst/>
          </a:prstGeom>
        </p:spPr>
      </p:pic>
      <p:sp>
        <p:nvSpPr>
          <p:cNvPr id="8" name="Oval 7"/>
          <p:cNvSpPr/>
          <p:nvPr/>
        </p:nvSpPr>
        <p:spPr bwMode="auto">
          <a:xfrm>
            <a:off x="5017008" y="6541008"/>
            <a:ext cx="475488" cy="24993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844840564"/>
      </p:ext>
    </p:extLst>
  </p:cSld>
  <p:clrMapOvr>
    <a:masterClrMapping/>
  </p:clrMapOvr>
  <p:transition>
    <p:zoom/>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9" name="TextBox 8"/>
          <p:cNvSpPr txBox="1"/>
          <p:nvPr/>
        </p:nvSpPr>
        <p:spPr>
          <a:xfrm>
            <a:off x="476250" y="1085786"/>
            <a:ext cx="6775450" cy="954107"/>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Bank currently engages in different levels of marketing effort across the various segments</a:t>
            </a:r>
          </a:p>
          <a:p>
            <a:pPr marL="285750" indent="-285750" algn="l">
              <a:buFont typeface="Wingdings" panose="05000000000000000000" pitchFamily="2" charset="2"/>
              <a:buChar char="Ø"/>
            </a:pPr>
            <a:r>
              <a:rPr lang="en-US" dirty="0" smtClean="0">
                <a:solidFill>
                  <a:schemeClr val="tx2"/>
                </a:solidFill>
              </a:rPr>
              <a:t>Response depends on effort level</a:t>
            </a:r>
          </a:p>
        </p:txBody>
      </p:sp>
      <p:pic>
        <p:nvPicPr>
          <p:cNvPr id="11" name="Picture 10"/>
          <p:cNvPicPr>
            <a:picLocks noChangeAspect="1"/>
          </p:cNvPicPr>
          <p:nvPr/>
        </p:nvPicPr>
        <p:blipFill rotWithShape="1">
          <a:blip r:embed="rId2"/>
          <a:srcRect t="13477" r="32348"/>
          <a:stretch/>
        </p:blipFill>
        <p:spPr>
          <a:xfrm>
            <a:off x="2807399" y="2311984"/>
            <a:ext cx="6108001" cy="4000817"/>
          </a:xfrm>
          <a:prstGeom prst="rect">
            <a:avLst/>
          </a:prstGeom>
        </p:spPr>
      </p:pic>
      <p:sp>
        <p:nvSpPr>
          <p:cNvPr id="12" name="TextBox 11"/>
          <p:cNvSpPr txBox="1"/>
          <p:nvPr/>
        </p:nvSpPr>
        <p:spPr>
          <a:xfrm>
            <a:off x="271436" y="2879292"/>
            <a:ext cx="2118196" cy="3293209"/>
          </a:xfrm>
          <a:prstGeom prst="rect">
            <a:avLst/>
          </a:prstGeom>
          <a:solidFill>
            <a:schemeClr val="accent2"/>
          </a:solidFill>
        </p:spPr>
        <p:txBody>
          <a:bodyPr wrap="square" rtlCol="0">
            <a:spAutoFit/>
          </a:bodyPr>
          <a:lstStyle/>
          <a:p>
            <a:pPr marL="285750" indent="-285750" algn="l">
              <a:buFont typeface="Wingdings" panose="05000000000000000000" pitchFamily="2" charset="2"/>
              <a:buChar char="Ø"/>
              <a:tabLst>
                <a:tab pos="1143000" algn="l"/>
              </a:tabLst>
            </a:pPr>
            <a:r>
              <a:rPr lang="en-US" dirty="0" smtClean="0">
                <a:solidFill>
                  <a:schemeClr val="tx2"/>
                </a:solidFill>
              </a:rPr>
              <a:t>Firm chooses level of contact</a:t>
            </a:r>
          </a:p>
          <a:p>
            <a:pPr marL="742950" lvl="1" indent="-285750" algn="l">
              <a:buFont typeface="Arial" panose="020B0604020202020204" pitchFamily="34" charset="0"/>
              <a:buChar char="−"/>
              <a:tabLst>
                <a:tab pos="1143000" algn="l"/>
              </a:tabLst>
            </a:pPr>
            <a:r>
              <a:rPr lang="en-US" dirty="0" smtClean="0">
                <a:solidFill>
                  <a:schemeClr val="tx2"/>
                </a:solidFill>
              </a:rPr>
              <a:t>Email</a:t>
            </a:r>
          </a:p>
          <a:p>
            <a:pPr marL="742950" lvl="1" indent="-285750" algn="l">
              <a:buFont typeface="Arial" panose="020B0604020202020204" pitchFamily="34" charset="0"/>
              <a:buChar char="−"/>
              <a:tabLst>
                <a:tab pos="1143000" algn="l"/>
              </a:tabLst>
            </a:pPr>
            <a:r>
              <a:rPr lang="en-US" dirty="0" smtClean="0">
                <a:solidFill>
                  <a:schemeClr val="tx2"/>
                </a:solidFill>
              </a:rPr>
              <a:t>Email + Telephone</a:t>
            </a:r>
          </a:p>
          <a:p>
            <a:pPr marL="742950" lvl="1" indent="-285750" algn="l">
              <a:buFont typeface="Arial" panose="020B0604020202020204" pitchFamily="34" charset="0"/>
              <a:buChar char="−"/>
              <a:tabLst>
                <a:tab pos="1143000" algn="l"/>
              </a:tabLst>
            </a:pPr>
            <a:r>
              <a:rPr lang="en-US" dirty="0" smtClean="0">
                <a:solidFill>
                  <a:schemeClr val="tx2"/>
                </a:solidFill>
              </a:rPr>
              <a:t>1, 2, or 3 calls</a:t>
            </a:r>
          </a:p>
          <a:p>
            <a:pPr marL="742950" lvl="1" indent="-285750" algn="l">
              <a:buFont typeface="Arial" panose="020B0604020202020204" pitchFamily="34" charset="0"/>
              <a:buChar char="−"/>
              <a:tabLst>
                <a:tab pos="1143000" algn="l"/>
              </a:tabLst>
            </a:pPr>
            <a:r>
              <a:rPr lang="en-US" dirty="0" smtClean="0">
                <a:solidFill>
                  <a:schemeClr val="tx2"/>
                </a:solidFill>
              </a:rPr>
              <a:t>Only one of these options allowed</a:t>
            </a:r>
          </a:p>
        </p:txBody>
      </p:sp>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989493747"/>
      </p:ext>
    </p:extLst>
  </p:cSld>
  <p:clrMapOvr>
    <a:masterClrMapping/>
  </p:clrMapOvr>
  <p:transition>
    <p:zoom/>
    <p:sndAc>
      <p:end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49</a:t>
            </a:fld>
            <a:endParaRPr lang="en-US"/>
          </a:p>
        </p:txBody>
      </p:sp>
      <p:pic>
        <p:nvPicPr>
          <p:cNvPr id="5" name="Picture 4"/>
          <p:cNvPicPr>
            <a:picLocks noChangeAspect="1"/>
          </p:cNvPicPr>
          <p:nvPr/>
        </p:nvPicPr>
        <p:blipFill rotWithShape="1">
          <a:blip r:embed="rId2"/>
          <a:srcRect r="66632" b="26544"/>
          <a:stretch/>
        </p:blipFill>
        <p:spPr>
          <a:xfrm>
            <a:off x="1300072" y="1080891"/>
            <a:ext cx="5904014" cy="5440622"/>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9" name="Oval 8"/>
          <p:cNvSpPr/>
          <p:nvPr/>
        </p:nvSpPr>
        <p:spPr bwMode="auto">
          <a:xfrm>
            <a:off x="3035808" y="4998720"/>
            <a:ext cx="469392" cy="298704"/>
          </a:xfrm>
          <a:prstGeom prst="ellipse">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3020568" y="5026152"/>
            <a:ext cx="652272" cy="24384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991540362"/>
      </p:ext>
    </p:extLst>
  </p:cSld>
  <p:clrMapOvr>
    <a:masterClrMapping/>
  </p:clrMapOvr>
  <p:transition>
    <p:zoom/>
    <p:sndAc>
      <p:end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50</a:t>
            </a:fld>
            <a:endParaRPr lang="en-US"/>
          </a:p>
        </p:txBody>
      </p:sp>
      <p:pic>
        <p:nvPicPr>
          <p:cNvPr id="5" name="Picture 4"/>
          <p:cNvPicPr>
            <a:picLocks noChangeAspect="1"/>
          </p:cNvPicPr>
          <p:nvPr/>
        </p:nvPicPr>
        <p:blipFill rotWithShape="1">
          <a:blip r:embed="rId2"/>
          <a:srcRect r="63341" b="27582"/>
          <a:stretch/>
        </p:blipFill>
        <p:spPr>
          <a:xfrm>
            <a:off x="435017" y="1031511"/>
            <a:ext cx="7567363" cy="6257697"/>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Optimizing Marketing Effort</a:t>
            </a:r>
            <a:endParaRPr lang="en-US" sz="1900" i="1" dirty="0">
              <a:solidFill>
                <a:schemeClr val="tx2"/>
              </a:solidFill>
            </a:endParaRPr>
          </a:p>
        </p:txBody>
      </p:sp>
      <p:sp>
        <p:nvSpPr>
          <p:cNvPr id="10" name="Right Arrow 9"/>
          <p:cNvSpPr/>
          <p:nvPr/>
        </p:nvSpPr>
        <p:spPr bwMode="auto">
          <a:xfrm rot="1070644">
            <a:off x="2944368" y="3398520"/>
            <a:ext cx="207264" cy="188976"/>
          </a:xfrm>
          <a:prstGeom prst="right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1187450" y="4851793"/>
            <a:ext cx="6775450"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By re-allocating resources we can achieve a 24% improvement in profits even after cutting costs down to $100,000</a:t>
            </a:r>
          </a:p>
          <a:p>
            <a:pPr marL="285750" indent="-285750" algn="l">
              <a:buFont typeface="Wingdings" panose="05000000000000000000" pitchFamily="2" charset="2"/>
              <a:buChar char="Ø"/>
            </a:pPr>
            <a:r>
              <a:rPr lang="en-US" dirty="0" smtClean="0">
                <a:solidFill>
                  <a:schemeClr val="tx2"/>
                </a:solidFill>
              </a:rPr>
              <a:t>This analysis accounts for the future profitability of customers adjusted for retention probability and the time value of money</a:t>
            </a:r>
          </a:p>
        </p:txBody>
      </p:sp>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43054931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51</a:t>
            </a:fld>
            <a:endParaRPr lang="en-US"/>
          </a:p>
        </p:txBody>
      </p:sp>
      <p:pic>
        <p:nvPicPr>
          <p:cNvPr id="5" name="Picture 4"/>
          <p:cNvPicPr>
            <a:picLocks noChangeAspect="1"/>
          </p:cNvPicPr>
          <p:nvPr/>
        </p:nvPicPr>
        <p:blipFill>
          <a:blip r:embed="rId2"/>
          <a:stretch>
            <a:fillRect/>
          </a:stretch>
        </p:blipFill>
        <p:spPr>
          <a:xfrm>
            <a:off x="1759482" y="2726051"/>
            <a:ext cx="5058975" cy="3742152"/>
          </a:xfrm>
          <a:prstGeom prst="rect">
            <a:avLst/>
          </a:prstGeom>
        </p:spPr>
      </p:pic>
      <p:sp>
        <p:nvSpPr>
          <p:cNvPr id="8" name="Rectangle 36"/>
          <p:cNvSpPr>
            <a:spLocks noChangeArrowheads="1"/>
          </p:cNvSpPr>
          <p:nvPr/>
        </p:nvSpPr>
        <p:spPr bwMode="auto">
          <a:xfrm>
            <a:off x="581452" y="6860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717977" y="772131"/>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Baseline Marketing Effort</a:t>
            </a:r>
            <a:endParaRPr lang="en-US" sz="1900" i="1" dirty="0">
              <a:solidFill>
                <a:schemeClr val="tx2"/>
              </a:solidFill>
            </a:endParaRPr>
          </a:p>
        </p:txBody>
      </p:sp>
      <p:sp>
        <p:nvSpPr>
          <p:cNvPr id="10" name="TextBox 9"/>
          <p:cNvSpPr txBox="1"/>
          <p:nvPr/>
        </p:nvSpPr>
        <p:spPr>
          <a:xfrm>
            <a:off x="1496783" y="1311382"/>
            <a:ext cx="5584371"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About 50,000 calls are allocated</a:t>
            </a:r>
          </a:p>
          <a:p>
            <a:pPr marL="285750" indent="-285750" algn="l">
              <a:buFont typeface="Wingdings" panose="05000000000000000000" pitchFamily="2" charset="2"/>
              <a:buChar char="Ø"/>
            </a:pPr>
            <a:r>
              <a:rPr lang="en-US" dirty="0" smtClean="0">
                <a:solidFill>
                  <a:schemeClr val="tx2"/>
                </a:solidFill>
              </a:rPr>
              <a:t>Efforts are clearly focused on propensity to respond</a:t>
            </a:r>
          </a:p>
          <a:p>
            <a:pPr marL="285750" indent="-285750" algn="l">
              <a:buFont typeface="Wingdings" panose="05000000000000000000" pitchFamily="2" charset="2"/>
              <a:buChar char="Ø"/>
            </a:pPr>
            <a:r>
              <a:rPr lang="en-US" dirty="0" smtClean="0">
                <a:solidFill>
                  <a:schemeClr val="tx2"/>
                </a:solidFill>
              </a:rPr>
              <a:t>Low and Very Low segments are receiving no calls</a:t>
            </a:r>
            <a:endParaRPr lang="en-US" dirty="0">
              <a:solidFill>
                <a:schemeClr val="tx2"/>
              </a:solidFill>
            </a:endParaRPr>
          </a:p>
        </p:txBody>
      </p:sp>
      <p:sp>
        <p:nvSpPr>
          <p:cNvPr id="11" name="Title 1"/>
          <p:cNvSpPr txBox="1">
            <a:spLocks/>
          </p:cNvSpPr>
          <p:nvPr/>
        </p:nvSpPr>
        <p:spPr>
          <a:xfrm>
            <a:off x="122238" y="142292"/>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2226832528"/>
      </p:ext>
    </p:extLst>
  </p:cSld>
  <p:clrMapOvr>
    <a:masterClrMapping/>
  </p:clrMapOvr>
  <p:transition>
    <p:zoom/>
    <p:sndAc>
      <p:end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52</a:t>
            </a:fld>
            <a:endParaRPr lang="en-US"/>
          </a:p>
        </p:txBody>
      </p:sp>
      <p:sp>
        <p:nvSpPr>
          <p:cNvPr id="8"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Calls vs Response Propensity at Optimal Solution</a:t>
            </a:r>
          </a:p>
        </p:txBody>
      </p:sp>
      <p:pic>
        <p:nvPicPr>
          <p:cNvPr id="2" name="Picture 1"/>
          <p:cNvPicPr>
            <a:picLocks noChangeAspect="1"/>
          </p:cNvPicPr>
          <p:nvPr/>
        </p:nvPicPr>
        <p:blipFill>
          <a:blip r:embed="rId2"/>
          <a:stretch>
            <a:fillRect/>
          </a:stretch>
        </p:blipFill>
        <p:spPr>
          <a:xfrm>
            <a:off x="1561143" y="2547257"/>
            <a:ext cx="5320609" cy="3790839"/>
          </a:xfrm>
          <a:prstGeom prst="rect">
            <a:avLst/>
          </a:prstGeom>
        </p:spPr>
      </p:pic>
      <p:sp>
        <p:nvSpPr>
          <p:cNvPr id="3" name="TextBox 2"/>
          <p:cNvSpPr txBox="1"/>
          <p:nvPr/>
        </p:nvSpPr>
        <p:spPr>
          <a:xfrm>
            <a:off x="476250" y="1012371"/>
            <a:ext cx="6775450"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At baseline no calls were made to low or very low response customers</a:t>
            </a:r>
          </a:p>
          <a:p>
            <a:pPr marL="285750" indent="-285750" algn="l">
              <a:buFont typeface="Wingdings" panose="05000000000000000000" pitchFamily="2" charset="2"/>
              <a:buChar char="Ø"/>
            </a:pPr>
            <a:r>
              <a:rPr lang="en-US" dirty="0">
                <a:solidFill>
                  <a:schemeClr val="tx2"/>
                </a:solidFill>
              </a:rPr>
              <a:t>Accounting for profitability we see fewer calls overall and a higher fraction of calls allocated to these groups</a:t>
            </a:r>
          </a:p>
        </p:txBody>
      </p:sp>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413780101"/>
      </p:ext>
    </p:extLst>
  </p:cSld>
  <p:clrMapOvr>
    <a:masterClrMapping/>
  </p:clrMapOvr>
  <p:transition>
    <p:zoom/>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53</a:t>
            </a:fld>
            <a:endParaRPr lang="en-US"/>
          </a:p>
        </p:txBody>
      </p:sp>
      <p:sp>
        <p:nvSpPr>
          <p:cNvPr id="7" name="Rectangle 36"/>
          <p:cNvSpPr>
            <a:spLocks noChangeArrowheads="1"/>
          </p:cNvSpPr>
          <p:nvPr/>
        </p:nvSpPr>
        <p:spPr bwMode="auto">
          <a:xfrm>
            <a:off x="476250" y="621609"/>
            <a:ext cx="7480018"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673997"/>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Baseline Marketing Effort</a:t>
            </a:r>
            <a:endParaRPr lang="en-US" sz="1900" i="1" dirty="0">
              <a:solidFill>
                <a:schemeClr val="tx2"/>
              </a:solidFill>
            </a:endParaRPr>
          </a:p>
        </p:txBody>
      </p:sp>
      <p:sp>
        <p:nvSpPr>
          <p:cNvPr id="9" name="TextBox 8"/>
          <p:cNvSpPr txBox="1"/>
          <p:nvPr/>
        </p:nvSpPr>
        <p:spPr>
          <a:xfrm>
            <a:off x="1081369" y="1149060"/>
            <a:ext cx="6860666"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High risk customers are being targeted</a:t>
            </a:r>
            <a:endParaRPr lang="en-US" dirty="0">
              <a:solidFill>
                <a:schemeClr val="tx2"/>
              </a:solidFill>
            </a:endParaRPr>
          </a:p>
        </p:txBody>
      </p:sp>
      <p:sp>
        <p:nvSpPr>
          <p:cNvPr id="11" name="Title 1"/>
          <p:cNvSpPr txBox="1">
            <a:spLocks/>
          </p:cNvSpPr>
          <p:nvPr/>
        </p:nvSpPr>
        <p:spPr>
          <a:xfrm>
            <a:off x="122238" y="121472"/>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pic>
        <p:nvPicPr>
          <p:cNvPr id="12" name="Picture 11"/>
          <p:cNvPicPr>
            <a:picLocks noChangeAspect="1"/>
          </p:cNvPicPr>
          <p:nvPr/>
        </p:nvPicPr>
        <p:blipFill>
          <a:blip r:embed="rId2"/>
          <a:stretch>
            <a:fillRect/>
          </a:stretch>
        </p:blipFill>
        <p:spPr>
          <a:xfrm>
            <a:off x="1347993" y="1956169"/>
            <a:ext cx="6014605" cy="3613765"/>
          </a:xfrm>
          <a:prstGeom prst="rect">
            <a:avLst/>
          </a:prstGeom>
        </p:spPr>
      </p:pic>
    </p:spTree>
    <p:extLst>
      <p:ext uri="{BB962C8B-B14F-4D97-AF65-F5344CB8AC3E}">
        <p14:creationId xmlns:p14="http://schemas.microsoft.com/office/powerpoint/2010/main" val="1969402324"/>
      </p:ext>
    </p:extLst>
  </p:cSld>
  <p:clrMapOvr>
    <a:masterClrMapping/>
  </p:clrMapOvr>
  <p:transition>
    <p:zoom/>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54</a:t>
            </a:fld>
            <a:endParaRPr lang="en-US"/>
          </a:p>
        </p:txBody>
      </p:sp>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Calls vs Credit Score at Optimal Solution</a:t>
            </a:r>
          </a:p>
        </p:txBody>
      </p:sp>
      <p:sp>
        <p:nvSpPr>
          <p:cNvPr id="9" name="TextBox 8"/>
          <p:cNvSpPr txBox="1"/>
          <p:nvPr/>
        </p:nvSpPr>
        <p:spPr>
          <a:xfrm>
            <a:off x="476250" y="1012371"/>
            <a:ext cx="6775450" cy="954107"/>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At baseline customers across the risk spectrum were targeted</a:t>
            </a:r>
          </a:p>
          <a:p>
            <a:pPr marL="285750" indent="-285750" algn="l">
              <a:buFont typeface="Wingdings" panose="05000000000000000000" pitchFamily="2" charset="2"/>
              <a:buChar char="Ø"/>
            </a:pPr>
            <a:r>
              <a:rPr lang="en-US" dirty="0" smtClean="0">
                <a:solidFill>
                  <a:schemeClr val="tx2"/>
                </a:solidFill>
              </a:rPr>
              <a:t>Accounting for profitability we </a:t>
            </a:r>
            <a:r>
              <a:rPr lang="en-US" smtClean="0">
                <a:solidFill>
                  <a:schemeClr val="tx2"/>
                </a:solidFill>
              </a:rPr>
              <a:t>see efforts </a:t>
            </a:r>
            <a:r>
              <a:rPr lang="en-US" dirty="0" smtClean="0">
                <a:solidFill>
                  <a:schemeClr val="tx2"/>
                </a:solidFill>
              </a:rPr>
              <a:t>more concentrated among higher credit score (lower risk) customers</a:t>
            </a:r>
            <a:endParaRPr lang="en-US" dirty="0">
              <a:solidFill>
                <a:schemeClr val="tx2"/>
              </a:solidFill>
            </a:endParaRPr>
          </a:p>
        </p:txBody>
      </p:sp>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pic>
        <p:nvPicPr>
          <p:cNvPr id="2" name="Picture 1"/>
          <p:cNvPicPr>
            <a:picLocks noChangeAspect="1"/>
          </p:cNvPicPr>
          <p:nvPr/>
        </p:nvPicPr>
        <p:blipFill>
          <a:blip r:embed="rId2"/>
          <a:stretch>
            <a:fillRect/>
          </a:stretch>
        </p:blipFill>
        <p:spPr>
          <a:xfrm>
            <a:off x="1299504" y="2425959"/>
            <a:ext cx="5600579" cy="3353361"/>
          </a:xfrm>
          <a:prstGeom prst="rect">
            <a:avLst/>
          </a:prstGeom>
        </p:spPr>
      </p:pic>
    </p:spTree>
    <p:extLst>
      <p:ext uri="{BB962C8B-B14F-4D97-AF65-F5344CB8AC3E}">
        <p14:creationId xmlns:p14="http://schemas.microsoft.com/office/powerpoint/2010/main" val="2935589313"/>
      </p:ext>
    </p:extLst>
  </p:cSld>
  <p:clrMapOvr>
    <a:masterClrMapping/>
  </p:clrMapOvr>
  <p:transition>
    <p:zoom/>
    <p:sndAc>
      <p:end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55</a:t>
            </a:fld>
            <a:endParaRPr lang="en-US"/>
          </a:p>
        </p:txBody>
      </p:sp>
      <p:pic>
        <p:nvPicPr>
          <p:cNvPr id="5" name="Picture 4"/>
          <p:cNvPicPr>
            <a:picLocks noChangeAspect="1"/>
          </p:cNvPicPr>
          <p:nvPr/>
        </p:nvPicPr>
        <p:blipFill>
          <a:blip r:embed="rId2"/>
          <a:stretch>
            <a:fillRect/>
          </a:stretch>
        </p:blipFill>
        <p:spPr>
          <a:xfrm>
            <a:off x="122238" y="1099457"/>
            <a:ext cx="2363779" cy="6858000"/>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Gains by Risk-Response Profile</a:t>
            </a:r>
          </a:p>
        </p:txBody>
      </p:sp>
      <p:pic>
        <p:nvPicPr>
          <p:cNvPr id="11" name="Picture 10"/>
          <p:cNvPicPr>
            <a:picLocks noChangeAspect="1"/>
          </p:cNvPicPr>
          <p:nvPr/>
        </p:nvPicPr>
        <p:blipFill>
          <a:blip r:embed="rId3"/>
          <a:stretch>
            <a:fillRect/>
          </a:stretch>
        </p:blipFill>
        <p:spPr>
          <a:xfrm>
            <a:off x="2639720" y="1870745"/>
            <a:ext cx="6414865" cy="3740386"/>
          </a:xfrm>
          <a:prstGeom prst="rect">
            <a:avLst/>
          </a:prstGeom>
        </p:spPr>
      </p:pic>
      <p:sp>
        <p:nvSpPr>
          <p:cNvPr id="9"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4195327023"/>
      </p:ext>
    </p:extLst>
  </p:cSld>
  <p:clrMapOvr>
    <a:masterClrMapping/>
  </p:clrMapOvr>
  <p:transition>
    <p:zoom/>
    <p:sndAc>
      <p:end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56</a:t>
            </a:fld>
            <a:endParaRPr lang="en-US"/>
          </a:p>
        </p:txBody>
      </p:sp>
      <p:pic>
        <p:nvPicPr>
          <p:cNvPr id="4" name="Picture 3"/>
          <p:cNvPicPr>
            <a:picLocks noChangeAspect="1"/>
          </p:cNvPicPr>
          <p:nvPr/>
        </p:nvPicPr>
        <p:blipFill rotWithShape="1">
          <a:blip r:embed="rId2"/>
          <a:srcRect l="4881" t="12962" r="6905" b="8730"/>
          <a:stretch/>
        </p:blipFill>
        <p:spPr>
          <a:xfrm>
            <a:off x="87085" y="264660"/>
            <a:ext cx="8066315" cy="4027714"/>
          </a:xfrm>
          <a:prstGeom prst="rect">
            <a:avLst/>
          </a:prstGeom>
        </p:spPr>
      </p:pic>
      <p:sp>
        <p:nvSpPr>
          <p:cNvPr id="5" name="TextBox 4"/>
          <p:cNvSpPr txBox="1"/>
          <p:nvPr/>
        </p:nvSpPr>
        <p:spPr>
          <a:xfrm>
            <a:off x="218962" y="6604164"/>
            <a:ext cx="8599714" cy="261610"/>
          </a:xfrm>
          <a:prstGeom prst="rect">
            <a:avLst/>
          </a:prstGeom>
          <a:noFill/>
        </p:spPr>
        <p:txBody>
          <a:bodyPr wrap="square" rtlCol="0">
            <a:spAutoFit/>
          </a:bodyPr>
          <a:lstStyle/>
          <a:p>
            <a:pPr algn="l"/>
            <a:r>
              <a:rPr lang="en-US" sz="1050" dirty="0"/>
              <a:t>https://www.thinkwithgoogle.com/marketing-resources/experience-design/maximizing-customer-lifetime-value/</a:t>
            </a:r>
          </a:p>
        </p:txBody>
      </p:sp>
      <p:pic>
        <p:nvPicPr>
          <p:cNvPr id="7" name="Picture 6"/>
          <p:cNvPicPr>
            <a:picLocks noChangeAspect="1"/>
          </p:cNvPicPr>
          <p:nvPr/>
        </p:nvPicPr>
        <p:blipFill rotWithShape="1">
          <a:blip r:embed="rId3"/>
          <a:srcRect l="16905" t="17407" r="22619" b="9577"/>
          <a:stretch/>
        </p:blipFill>
        <p:spPr>
          <a:xfrm>
            <a:off x="2960913" y="2713946"/>
            <a:ext cx="5529944" cy="3755571"/>
          </a:xfrm>
          <a:prstGeom prst="rect">
            <a:avLst/>
          </a:prstGeom>
        </p:spPr>
      </p:pic>
    </p:spTree>
    <p:extLst>
      <p:ext uri="{BB962C8B-B14F-4D97-AF65-F5344CB8AC3E}">
        <p14:creationId xmlns:p14="http://schemas.microsoft.com/office/powerpoint/2010/main" val="294796861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1"/>
          </p:nvPr>
        </p:nvSpPr>
        <p:spPr/>
        <p:txBody>
          <a:bodyPr/>
          <a:lstStyle/>
          <a:p>
            <a:fld id="{5AB9A6F1-46A1-49F9-A22A-C5D2EC32C5E2}" type="slidenum">
              <a:rPr lang="en-US" smtClean="0"/>
              <a:pPr/>
              <a:t>57</a:t>
            </a:fld>
            <a:endParaRPr lang="en-US"/>
          </a:p>
        </p:txBody>
      </p:sp>
      <p:pic>
        <p:nvPicPr>
          <p:cNvPr id="4" name="Picture 3"/>
          <p:cNvPicPr>
            <a:picLocks noChangeAspect="1"/>
          </p:cNvPicPr>
          <p:nvPr/>
        </p:nvPicPr>
        <p:blipFill rotWithShape="1">
          <a:blip r:embed="rId2"/>
          <a:srcRect t="11905" b="4286"/>
          <a:stretch/>
        </p:blipFill>
        <p:spPr>
          <a:xfrm>
            <a:off x="-53181" y="0"/>
            <a:ext cx="9144000" cy="4310743"/>
          </a:xfrm>
          <a:prstGeom prst="rect">
            <a:avLst/>
          </a:prstGeom>
        </p:spPr>
      </p:pic>
      <p:pic>
        <p:nvPicPr>
          <p:cNvPr id="5" name="Picture 4"/>
          <p:cNvPicPr>
            <a:picLocks noChangeAspect="1"/>
          </p:cNvPicPr>
          <p:nvPr/>
        </p:nvPicPr>
        <p:blipFill rotWithShape="1">
          <a:blip r:embed="rId3"/>
          <a:srcRect l="17619" t="12328" r="36666" b="6402"/>
          <a:stretch/>
        </p:blipFill>
        <p:spPr>
          <a:xfrm>
            <a:off x="3026225" y="1279197"/>
            <a:ext cx="5364564" cy="5364491"/>
          </a:xfrm>
          <a:prstGeom prst="rect">
            <a:avLst/>
          </a:prstGeom>
        </p:spPr>
      </p:pic>
    </p:spTree>
    <p:extLst>
      <p:ext uri="{BB962C8B-B14F-4D97-AF65-F5344CB8AC3E}">
        <p14:creationId xmlns:p14="http://schemas.microsoft.com/office/powerpoint/2010/main" val="321045778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58</a:t>
            </a:fld>
            <a:endParaRPr lang="en-US"/>
          </a:p>
        </p:txBody>
      </p:sp>
      <p:pic>
        <p:nvPicPr>
          <p:cNvPr id="4" name="Picture 3"/>
          <p:cNvPicPr>
            <a:picLocks noChangeAspect="1"/>
          </p:cNvPicPr>
          <p:nvPr/>
        </p:nvPicPr>
        <p:blipFill rotWithShape="1">
          <a:blip r:embed="rId2"/>
          <a:srcRect l="6821" t="6511" r="37759" b="4995"/>
          <a:stretch/>
        </p:blipFill>
        <p:spPr>
          <a:xfrm>
            <a:off x="1499616" y="637032"/>
            <a:ext cx="7104370" cy="4748783"/>
          </a:xfrm>
          <a:prstGeom prst="rect">
            <a:avLst/>
          </a:prstGeom>
        </p:spPr>
      </p:pic>
      <p:pic>
        <p:nvPicPr>
          <p:cNvPr id="5" name="Picture 4"/>
          <p:cNvPicPr>
            <a:picLocks noChangeAspect="1"/>
          </p:cNvPicPr>
          <p:nvPr/>
        </p:nvPicPr>
        <p:blipFill rotWithShape="1">
          <a:blip r:embed="rId3"/>
          <a:srcRect l="27469" r="31001"/>
          <a:stretch/>
        </p:blipFill>
        <p:spPr>
          <a:xfrm>
            <a:off x="1551431" y="562769"/>
            <a:ext cx="6123433" cy="6172200"/>
          </a:xfrm>
          <a:prstGeom prst="rect">
            <a:avLst/>
          </a:prstGeom>
        </p:spPr>
      </p:pic>
    </p:spTree>
    <p:extLst>
      <p:ext uri="{BB962C8B-B14F-4D97-AF65-F5344CB8AC3E}">
        <p14:creationId xmlns:p14="http://schemas.microsoft.com/office/powerpoint/2010/main" val="246684322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a:t>
            </a:fld>
            <a:endParaRPr lang="en-US"/>
          </a:p>
        </p:txBody>
      </p:sp>
      <p:pic>
        <p:nvPicPr>
          <p:cNvPr id="5" name="Picture 4"/>
          <p:cNvPicPr>
            <a:picLocks noChangeAspect="1"/>
          </p:cNvPicPr>
          <p:nvPr/>
        </p:nvPicPr>
        <p:blipFill>
          <a:blip r:embed="rId2"/>
          <a:stretch>
            <a:fillRect/>
          </a:stretch>
        </p:blipFill>
        <p:spPr>
          <a:xfrm>
            <a:off x="740230" y="1459891"/>
            <a:ext cx="7091168" cy="4799052"/>
          </a:xfrm>
          <a:prstGeom prst="rect">
            <a:avLst/>
          </a:prstGeom>
        </p:spPr>
      </p:pic>
      <p:sp>
        <p:nvSpPr>
          <p:cNvPr id="7"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Segments Seem to Make Sense</a:t>
            </a:r>
            <a:endParaRPr lang="en-US" sz="1900" i="1" dirty="0">
              <a:solidFill>
                <a:schemeClr val="tx2"/>
              </a:solidFill>
            </a:endParaRPr>
          </a:p>
        </p:txBody>
      </p:sp>
      <p:sp>
        <p:nvSpPr>
          <p:cNvPr id="2" name="Down Arrow 1"/>
          <p:cNvSpPr/>
          <p:nvPr/>
        </p:nvSpPr>
        <p:spPr bwMode="auto">
          <a:xfrm rot="15426616">
            <a:off x="4670231" y="2551400"/>
            <a:ext cx="235143" cy="4770118"/>
          </a:xfrm>
          <a:prstGeom prst="downArrow">
            <a:avLst/>
          </a:prstGeom>
          <a:solidFill>
            <a:srgbClr val="FF0000"/>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Down Arrow 8"/>
          <p:cNvSpPr/>
          <p:nvPr/>
        </p:nvSpPr>
        <p:spPr bwMode="auto">
          <a:xfrm rot="17499215">
            <a:off x="3525780" y="3563580"/>
            <a:ext cx="187772" cy="1358903"/>
          </a:xfrm>
          <a:prstGeom prst="downArrow">
            <a:avLst/>
          </a:prstGeom>
          <a:solidFill>
            <a:srgbClr val="FF0000"/>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rot="17499215">
            <a:off x="5091081" y="3204447"/>
            <a:ext cx="187772" cy="1358903"/>
          </a:xfrm>
          <a:prstGeom prst="downArrow">
            <a:avLst/>
          </a:prstGeom>
          <a:solidFill>
            <a:srgbClr val="FF0000"/>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17499215">
            <a:off x="6717343" y="2988649"/>
            <a:ext cx="187772" cy="1358903"/>
          </a:xfrm>
          <a:prstGeom prst="downArrow">
            <a:avLst/>
          </a:prstGeom>
          <a:solidFill>
            <a:srgbClr val="FF0000"/>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162578224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59</a:t>
            </a:fld>
            <a:endParaRPr lang="en-US"/>
          </a:p>
        </p:txBody>
      </p:sp>
      <p:pic>
        <p:nvPicPr>
          <p:cNvPr id="4" name="Picture 3"/>
          <p:cNvPicPr>
            <a:picLocks noChangeAspect="1"/>
          </p:cNvPicPr>
          <p:nvPr/>
        </p:nvPicPr>
        <p:blipFill rotWithShape="1">
          <a:blip r:embed="rId2"/>
          <a:srcRect l="29697" t="5480" r="23205" b="6255"/>
          <a:stretch/>
        </p:blipFill>
        <p:spPr>
          <a:xfrm>
            <a:off x="699203" y="223381"/>
            <a:ext cx="7716033" cy="6053203"/>
          </a:xfrm>
          <a:prstGeom prst="rect">
            <a:avLst/>
          </a:prstGeom>
        </p:spPr>
      </p:pic>
      <p:pic>
        <p:nvPicPr>
          <p:cNvPr id="5" name="Picture 4"/>
          <p:cNvPicPr>
            <a:picLocks noChangeAspect="1"/>
          </p:cNvPicPr>
          <p:nvPr/>
        </p:nvPicPr>
        <p:blipFill rotWithShape="1">
          <a:blip r:embed="rId3"/>
          <a:srcRect l="27241" t="25236" r="42529" b="12821"/>
          <a:stretch/>
        </p:blipFill>
        <p:spPr>
          <a:xfrm>
            <a:off x="2255228" y="1490220"/>
            <a:ext cx="5844046" cy="5012709"/>
          </a:xfrm>
          <a:prstGeom prst="rect">
            <a:avLst/>
          </a:prstGeom>
        </p:spPr>
      </p:pic>
    </p:spTree>
    <p:extLst>
      <p:ext uri="{BB962C8B-B14F-4D97-AF65-F5344CB8AC3E}">
        <p14:creationId xmlns:p14="http://schemas.microsoft.com/office/powerpoint/2010/main" val="7553741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60</a:t>
            </a:fld>
            <a:endParaRPr lang="en-US"/>
          </a:p>
        </p:txBody>
      </p:sp>
      <p:pic>
        <p:nvPicPr>
          <p:cNvPr id="4" name="Picture 3"/>
          <p:cNvPicPr>
            <a:picLocks noChangeAspect="1"/>
          </p:cNvPicPr>
          <p:nvPr/>
        </p:nvPicPr>
        <p:blipFill rotWithShape="1">
          <a:blip r:embed="rId2"/>
          <a:srcRect l="56971" t="11918" r="12687"/>
          <a:stretch/>
        </p:blipFill>
        <p:spPr>
          <a:xfrm>
            <a:off x="525294" y="-87549"/>
            <a:ext cx="5865778" cy="7127984"/>
          </a:xfrm>
          <a:prstGeom prst="rect">
            <a:avLst/>
          </a:prstGeom>
        </p:spPr>
      </p:pic>
      <p:pic>
        <p:nvPicPr>
          <p:cNvPr id="5" name="Picture 4"/>
          <p:cNvPicPr>
            <a:picLocks noChangeAspect="1"/>
          </p:cNvPicPr>
          <p:nvPr/>
        </p:nvPicPr>
        <p:blipFill rotWithShape="1">
          <a:blip r:embed="rId3"/>
          <a:srcRect l="57548" t="17904" r="13251" b="50067"/>
          <a:stretch/>
        </p:blipFill>
        <p:spPr>
          <a:xfrm>
            <a:off x="2286000" y="3476443"/>
            <a:ext cx="6410528" cy="2943447"/>
          </a:xfrm>
          <a:prstGeom prst="rect">
            <a:avLst/>
          </a:prstGeom>
        </p:spPr>
      </p:pic>
    </p:spTree>
    <p:extLst>
      <p:ext uri="{BB962C8B-B14F-4D97-AF65-F5344CB8AC3E}">
        <p14:creationId xmlns:p14="http://schemas.microsoft.com/office/powerpoint/2010/main" val="364584150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61</a:t>
            </a:fld>
            <a:endParaRPr lang="en-US"/>
          </a:p>
        </p:txBody>
      </p:sp>
      <p:sp>
        <p:nvSpPr>
          <p:cNvPr id="3"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APPLICATIONS OF CUSTOMER LIFETIME VALUE</a:t>
            </a:r>
          </a:p>
        </p:txBody>
      </p:sp>
      <p:sp>
        <p:nvSpPr>
          <p:cNvPr id="5"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Key Concepts from Today</a:t>
            </a:r>
          </a:p>
          <a:p>
            <a:pPr defTabSz="912813">
              <a:buSzPct val="120000"/>
            </a:pPr>
            <a:endParaRPr lang="en-US" sz="1700" i="1" dirty="0">
              <a:solidFill>
                <a:schemeClr val="tx2"/>
              </a:solidFill>
            </a:endParaRPr>
          </a:p>
        </p:txBody>
      </p:sp>
      <p:sp>
        <p:nvSpPr>
          <p:cNvPr id="7" name="Rectangle 4"/>
          <p:cNvSpPr>
            <a:spLocks noChangeArrowheads="1"/>
          </p:cNvSpPr>
          <p:nvPr/>
        </p:nvSpPr>
        <p:spPr bwMode="auto">
          <a:xfrm>
            <a:off x="574707" y="1445169"/>
            <a:ext cx="7556499" cy="2769989"/>
          </a:xfrm>
          <a:prstGeom prst="rect">
            <a:avLst/>
          </a:prstGeom>
          <a:solidFill>
            <a:schemeClr val="bg1">
              <a:lumMod val="95000"/>
            </a:schemeClr>
          </a:solidFill>
          <a:ln w="9525">
            <a:noFill/>
            <a:miter lim="800000"/>
            <a:headEnd/>
            <a:tailEnd/>
          </a:ln>
        </p:spPr>
        <p:txBody>
          <a:bodyPr wrap="square" lIns="0" tIns="0" rIns="0" bIns="0">
            <a:spAutoFit/>
          </a:bodyPr>
          <a:lstStyle/>
          <a:p>
            <a:pPr marL="285750" indent="-285750" algn="l">
              <a:spcBef>
                <a:spcPct val="50000"/>
              </a:spcBef>
              <a:buFont typeface="Wingdings" panose="05000000000000000000" pitchFamily="2" charset="2"/>
              <a:buChar char="Ø"/>
            </a:pPr>
            <a:r>
              <a:rPr lang="en-US" sz="1800" b="0" dirty="0" smtClean="0">
                <a:solidFill>
                  <a:schemeClr val="tx2"/>
                </a:solidFill>
              </a:rPr>
              <a:t>CLTV	is a principled means of accounting for future profitability</a:t>
            </a:r>
          </a:p>
          <a:p>
            <a:pPr marL="742950" lvl="1" indent="-285750" algn="l">
              <a:buFont typeface="Wingdings" panose="05000000000000000000" pitchFamily="2" charset="2"/>
              <a:buChar char="Ø"/>
            </a:pPr>
            <a:r>
              <a:rPr lang="en-US" sz="1800" b="0" dirty="0" smtClean="0">
                <a:solidFill>
                  <a:schemeClr val="tx2"/>
                </a:solidFill>
              </a:rPr>
              <a:t>Time value of money</a:t>
            </a:r>
          </a:p>
          <a:p>
            <a:pPr marL="742950" lvl="1" indent="-285750" algn="l">
              <a:buFont typeface="Wingdings" panose="05000000000000000000" pitchFamily="2" charset="2"/>
              <a:buChar char="Ø"/>
            </a:pPr>
            <a:r>
              <a:rPr lang="en-US" sz="1800" b="0" dirty="0" smtClean="0">
                <a:solidFill>
                  <a:schemeClr val="tx2"/>
                </a:solidFill>
              </a:rPr>
              <a:t>Probability of retention</a:t>
            </a:r>
          </a:p>
          <a:p>
            <a:pPr marL="285750" indent="-285750" algn="l">
              <a:spcBef>
                <a:spcPct val="50000"/>
              </a:spcBef>
              <a:buFont typeface="Wingdings" panose="05000000000000000000" pitchFamily="2" charset="2"/>
              <a:buChar char="Ø"/>
            </a:pPr>
            <a:r>
              <a:rPr lang="en-US" sz="1800" b="0" dirty="0" smtClean="0">
                <a:solidFill>
                  <a:schemeClr val="tx2"/>
                </a:solidFill>
              </a:rPr>
              <a:t>CLTV can be used</a:t>
            </a:r>
          </a:p>
          <a:p>
            <a:pPr marL="742950" lvl="1" indent="-285750" algn="l">
              <a:buFont typeface="Wingdings" panose="05000000000000000000" pitchFamily="2" charset="2"/>
              <a:buChar char="Ø"/>
            </a:pPr>
            <a:r>
              <a:rPr lang="en-US" sz="1800" b="0" dirty="0" smtClean="0">
                <a:solidFill>
                  <a:schemeClr val="tx2"/>
                </a:solidFill>
              </a:rPr>
              <a:t>To allocate acquisition and retention spend</a:t>
            </a:r>
          </a:p>
          <a:p>
            <a:pPr marL="742950" lvl="1" indent="-285750" algn="l">
              <a:buFont typeface="Wingdings" panose="05000000000000000000" pitchFamily="2" charset="2"/>
              <a:buChar char="Ø"/>
            </a:pPr>
            <a:r>
              <a:rPr lang="en-US" sz="1800" b="0" dirty="0" smtClean="0">
                <a:solidFill>
                  <a:schemeClr val="tx2"/>
                </a:solidFill>
              </a:rPr>
              <a:t>To value firms</a:t>
            </a:r>
          </a:p>
          <a:p>
            <a:pPr marL="742950" lvl="1" indent="-285750" algn="l">
              <a:buFont typeface="Wingdings" panose="05000000000000000000" pitchFamily="2" charset="2"/>
              <a:buChar char="Ø"/>
            </a:pPr>
            <a:r>
              <a:rPr lang="en-US" sz="1800" b="0" dirty="0" smtClean="0">
                <a:solidFill>
                  <a:schemeClr val="tx2"/>
                </a:solidFill>
              </a:rPr>
              <a:t>To segment customers</a:t>
            </a:r>
          </a:p>
        </p:txBody>
      </p:sp>
    </p:spTree>
    <p:extLst>
      <p:ext uri="{BB962C8B-B14F-4D97-AF65-F5344CB8AC3E}">
        <p14:creationId xmlns:p14="http://schemas.microsoft.com/office/powerpoint/2010/main" val="51014684"/>
      </p:ext>
    </p:extLst>
  </p:cSld>
  <p:clrMapOvr>
    <a:masterClrMapping/>
  </p:clrMapOvr>
  <p:transition>
    <p:zoom/>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a:t>
            </a:fld>
            <a:endParaRPr lang="en-US"/>
          </a:p>
        </p:txBody>
      </p:sp>
      <p:sp>
        <p:nvSpPr>
          <p:cNvPr id="6" name="Rectangle 36"/>
          <p:cNvSpPr>
            <a:spLocks noChangeArrowheads="1"/>
          </p:cNvSpPr>
          <p:nvPr/>
        </p:nvSpPr>
        <p:spPr bwMode="auto">
          <a:xfrm>
            <a:off x="476250" y="3712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626"/>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9" name="TextBox 8"/>
          <p:cNvSpPr txBox="1"/>
          <p:nvPr/>
        </p:nvSpPr>
        <p:spPr>
          <a:xfrm>
            <a:off x="476250" y="1085786"/>
            <a:ext cx="6775450" cy="584775"/>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is the relationship between the cumulative effort (i.e., the total # of calls) and the propensity to respond?</a:t>
            </a:r>
          </a:p>
        </p:txBody>
      </p:sp>
      <p:pic>
        <p:nvPicPr>
          <p:cNvPr id="11" name="Picture 10"/>
          <p:cNvPicPr>
            <a:picLocks noChangeAspect="1"/>
          </p:cNvPicPr>
          <p:nvPr/>
        </p:nvPicPr>
        <p:blipFill rotWithShape="1">
          <a:blip r:embed="rId2"/>
          <a:srcRect t="13477" r="32348"/>
          <a:stretch/>
        </p:blipFill>
        <p:spPr>
          <a:xfrm>
            <a:off x="1143699" y="1918158"/>
            <a:ext cx="6108001" cy="4000817"/>
          </a:xfrm>
          <a:prstGeom prst="rect">
            <a:avLst/>
          </a:prstGeom>
        </p:spPr>
      </p:pic>
      <p:pic>
        <p:nvPicPr>
          <p:cNvPr id="3" name="Picture 2"/>
          <p:cNvPicPr>
            <a:picLocks noChangeAspect="1"/>
          </p:cNvPicPr>
          <p:nvPr/>
        </p:nvPicPr>
        <p:blipFill>
          <a:blip r:embed="rId3"/>
          <a:stretch>
            <a:fillRect/>
          </a:stretch>
        </p:blipFill>
        <p:spPr>
          <a:xfrm>
            <a:off x="2493661" y="2718378"/>
            <a:ext cx="3165253" cy="1829657"/>
          </a:xfrm>
          <a:prstGeom prst="rect">
            <a:avLst/>
          </a:prstGeom>
        </p:spPr>
      </p:pic>
      <p:sp>
        <p:nvSpPr>
          <p:cNvPr id="10" name="Title 1"/>
          <p:cNvSpPr txBox="1">
            <a:spLocks/>
          </p:cNvSpPr>
          <p:nvPr/>
        </p:nvSpPr>
        <p:spPr>
          <a:xfrm>
            <a:off x="122238" y="-2631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557395136"/>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7</a:t>
            </a:fld>
            <a:endParaRPr lang="en-US"/>
          </a:p>
        </p:txBody>
      </p:sp>
      <p:pic>
        <p:nvPicPr>
          <p:cNvPr id="5" name="Picture 4"/>
          <p:cNvPicPr>
            <a:picLocks noChangeAspect="1"/>
          </p:cNvPicPr>
          <p:nvPr/>
        </p:nvPicPr>
        <p:blipFill>
          <a:blip r:embed="rId2"/>
          <a:stretch>
            <a:fillRect/>
          </a:stretch>
        </p:blipFill>
        <p:spPr>
          <a:xfrm>
            <a:off x="1759482" y="2726051"/>
            <a:ext cx="5058975" cy="3742152"/>
          </a:xfrm>
          <a:prstGeom prst="rect">
            <a:avLst/>
          </a:prstGeom>
        </p:spPr>
      </p:pic>
      <p:sp>
        <p:nvSpPr>
          <p:cNvPr id="8" name="Rectangle 36"/>
          <p:cNvSpPr>
            <a:spLocks noChangeArrowheads="1"/>
          </p:cNvSpPr>
          <p:nvPr/>
        </p:nvSpPr>
        <p:spPr bwMode="auto">
          <a:xfrm>
            <a:off x="581452" y="686038"/>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717977" y="772131"/>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10" name="TextBox 9"/>
          <p:cNvSpPr txBox="1"/>
          <p:nvPr/>
        </p:nvSpPr>
        <p:spPr>
          <a:xfrm>
            <a:off x="1496783" y="1311382"/>
            <a:ext cx="5584371"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About 50,000 calls are allocated</a:t>
            </a:r>
          </a:p>
          <a:p>
            <a:pPr marL="285750" indent="-285750" algn="l">
              <a:buFont typeface="Wingdings" panose="05000000000000000000" pitchFamily="2" charset="2"/>
              <a:buChar char="Ø"/>
            </a:pPr>
            <a:r>
              <a:rPr lang="en-US" dirty="0" smtClean="0">
                <a:solidFill>
                  <a:schemeClr val="tx2"/>
                </a:solidFill>
              </a:rPr>
              <a:t>Efforts are clearly focused on propensity to respond</a:t>
            </a:r>
          </a:p>
          <a:p>
            <a:pPr marL="285750" indent="-285750" algn="l">
              <a:buFont typeface="Wingdings" panose="05000000000000000000" pitchFamily="2" charset="2"/>
              <a:buChar char="Ø"/>
            </a:pPr>
            <a:r>
              <a:rPr lang="en-US" dirty="0" smtClean="0">
                <a:solidFill>
                  <a:schemeClr val="tx2"/>
                </a:solidFill>
              </a:rPr>
              <a:t>Low and Very Low segments are receiving no calls</a:t>
            </a:r>
            <a:endParaRPr lang="en-US" dirty="0">
              <a:solidFill>
                <a:schemeClr val="tx2"/>
              </a:solidFill>
            </a:endParaRPr>
          </a:p>
        </p:txBody>
      </p:sp>
      <p:sp>
        <p:nvSpPr>
          <p:cNvPr id="11" name="Title 1"/>
          <p:cNvSpPr txBox="1">
            <a:spLocks/>
          </p:cNvSpPr>
          <p:nvPr/>
        </p:nvSpPr>
        <p:spPr>
          <a:xfrm>
            <a:off x="88801" y="56199"/>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983675453"/>
      </p:ext>
    </p:extLst>
  </p:cSld>
  <p:clrMapOvr>
    <a:masterClrMapping/>
  </p:clrMapOvr>
  <p:transition>
    <p:zoom/>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8</a:t>
            </a:fld>
            <a:endParaRPr lang="en-US"/>
          </a:p>
        </p:txBody>
      </p:sp>
      <p:sp>
        <p:nvSpPr>
          <p:cNvPr id="6" name="Rectangle 36"/>
          <p:cNvSpPr>
            <a:spLocks noChangeArrowheads="1"/>
          </p:cNvSpPr>
          <p:nvPr/>
        </p:nvSpPr>
        <p:spPr bwMode="auto">
          <a:xfrm>
            <a:off x="476250" y="456080"/>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50846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Allocating Marketing Effort</a:t>
            </a:r>
            <a:endParaRPr lang="en-US" sz="1900" i="1" dirty="0">
              <a:solidFill>
                <a:schemeClr val="tx2"/>
              </a:solidFill>
            </a:endParaRPr>
          </a:p>
        </p:txBody>
      </p:sp>
      <p:sp>
        <p:nvSpPr>
          <p:cNvPr id="8" name="TextBox 7"/>
          <p:cNvSpPr txBox="1"/>
          <p:nvPr/>
        </p:nvSpPr>
        <p:spPr>
          <a:xfrm>
            <a:off x="476250" y="1085786"/>
            <a:ext cx="6775450" cy="1569660"/>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Bank seems to be allocating marketing effort towards customers with higher response probability</a:t>
            </a:r>
          </a:p>
          <a:p>
            <a:pPr marL="285750" indent="-285750" algn="l">
              <a:buFont typeface="Wingdings" panose="05000000000000000000" pitchFamily="2" charset="2"/>
              <a:buChar char="Ø"/>
            </a:pPr>
            <a:r>
              <a:rPr lang="en-US" dirty="0" smtClean="0">
                <a:solidFill>
                  <a:schemeClr val="tx2"/>
                </a:solidFill>
              </a:rPr>
              <a:t>Consistent with what we learned in Targeting lecture</a:t>
            </a:r>
          </a:p>
          <a:p>
            <a:pPr marL="285750" indent="-285750" algn="l">
              <a:buFont typeface="Wingdings" panose="05000000000000000000" pitchFamily="2" charset="2"/>
              <a:buChar char="Ø"/>
            </a:pPr>
            <a:r>
              <a:rPr lang="en-US" dirty="0" smtClean="0">
                <a:solidFill>
                  <a:schemeClr val="tx2"/>
                </a:solidFill>
              </a:rPr>
              <a:t>But consider the context---is there anything unique about marketing financial services in general?  </a:t>
            </a:r>
            <a:endParaRPr lang="en-US" dirty="0">
              <a:solidFill>
                <a:schemeClr val="tx2"/>
              </a:solidFill>
            </a:endParaRPr>
          </a:p>
        </p:txBody>
      </p:sp>
      <p:pic>
        <p:nvPicPr>
          <p:cNvPr id="13" name="Picture 12"/>
          <p:cNvPicPr>
            <a:picLocks noChangeAspect="1"/>
          </p:cNvPicPr>
          <p:nvPr/>
        </p:nvPicPr>
        <p:blipFill>
          <a:blip r:embed="rId2"/>
          <a:stretch>
            <a:fillRect/>
          </a:stretch>
        </p:blipFill>
        <p:spPr>
          <a:xfrm>
            <a:off x="1614593" y="3227177"/>
            <a:ext cx="5133258" cy="3078212"/>
          </a:xfrm>
          <a:prstGeom prst="rect">
            <a:avLst/>
          </a:prstGeom>
        </p:spPr>
      </p:pic>
      <p:sp>
        <p:nvSpPr>
          <p:cNvPr id="9" name="Title 1"/>
          <p:cNvSpPr txBox="1">
            <a:spLocks/>
          </p:cNvSpPr>
          <p:nvPr/>
        </p:nvSpPr>
        <p:spPr>
          <a:xfrm>
            <a:off x="88801" y="56199"/>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CUSTOMER LIFETIME VALUE</a:t>
            </a:r>
            <a:endParaRPr lang="en-US" kern="0" dirty="0"/>
          </a:p>
        </p:txBody>
      </p:sp>
    </p:spTree>
    <p:extLst>
      <p:ext uri="{BB962C8B-B14F-4D97-AF65-F5344CB8AC3E}">
        <p14:creationId xmlns:p14="http://schemas.microsoft.com/office/powerpoint/2010/main" val="3153056270"/>
      </p:ext>
    </p:extLst>
  </p:cSld>
  <p:clrMapOvr>
    <a:masterClrMapping/>
  </p:clrMapOvr>
  <p:transition>
    <p:zoom/>
    <p:sndAc>
      <p:endSnd/>
    </p:sndAc>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33917</TotalTime>
  <Words>2259</Words>
  <Application>Microsoft Office PowerPoint</Application>
  <PresentationFormat>Letter Paper (8.5x11 in)</PresentationFormat>
  <Paragraphs>429</Paragraphs>
  <Slides>62</Slides>
  <Notes>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7" baseType="lpstr">
      <vt:lpstr>Arial</vt:lpstr>
      <vt:lpstr>Times New Roman</vt:lpstr>
      <vt:lpstr>Wingdings</vt:lpstr>
      <vt:lpstr>Blank Presentation</vt:lpstr>
      <vt:lpstr>Equation</vt:lpstr>
      <vt:lpstr>PowerPoint Presentation</vt:lpstr>
      <vt:lpstr>MARKETING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LIFETIME VALUE</vt:lpstr>
      <vt:lpstr>A CASH FLOW OVER AN INFINITE HORIZON</vt:lpstr>
      <vt:lpstr>A SIMPLE VIEW OF LIFETIME VALUE</vt:lpstr>
      <vt:lpstr>CUSTOMER LIFETIME VALUE</vt:lpstr>
      <vt:lpstr>CUSTOMER LIFETIME VALUE</vt:lpstr>
      <vt:lpstr>CUSTOMER LIFETIME VALUE</vt:lpstr>
      <vt:lpstr>CUSTOMER LIFETIME VALUE</vt:lpstr>
      <vt:lpstr>CUSTOMER LIFETIME VALUE</vt:lpstr>
      <vt:lpstr>CUSTOMER LIFETIME VALUE</vt:lpstr>
      <vt:lpstr>CUSTOMER LIFETIME VALUE</vt:lpstr>
      <vt:lpstr>WHAT IS THE VALUE OF A CUSTOMER?</vt:lpstr>
      <vt:lpstr>CUSTOMER LIFETIME VALUE:  EXAMPLE 1</vt:lpstr>
      <vt:lpstr>CUSTOMER LIFETIME VALUE:  EXAMPLE 1</vt:lpstr>
      <vt:lpstr>CUSTOMER LIFETIME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2216</cp:revision>
  <cp:lastPrinted>2003-03-12T22:20:00Z</cp:lastPrinted>
  <dcterms:created xsi:type="dcterms:W3CDTF">2001-05-16T12:53:39Z</dcterms:created>
  <dcterms:modified xsi:type="dcterms:W3CDTF">2022-10-13T18:14:27Z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